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23"/>
    <p:restoredTop sz="94610"/>
  </p:normalViewPr>
  <p:slideViewPr>
    <p:cSldViewPr snapToGrid="0" snapToObjects="1">
      <p:cViewPr varScale="1">
        <p:scale>
          <a:sx n="154" d="100"/>
          <a:sy n="154" d="100"/>
        </p:scale>
        <p:origin x="1456" y="4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778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Purpose of the briefing: educate the public on what the proposed data center ordinance does and why the County is considering it. This is an educational session — not the formal public hearing. The public hearings will be held before the Planning Commission and, later, before the County Council. Introduce yourself, the presenting staff, and any County Attorney or Community Development representatives present. Confirm the date and location of the next Planning Commission and County Council hearings before starting.</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clarifies two distinct public processes that are often confused. Step 1 is the ordinance ADOPTION — the process we're in now. Public input matters here to shape the rules themselves. Step 2 is the process for every INDIVIDUAL APPLICATION that comes in after the ordinance is adopted. The ordinance guarantees a robust public process for every one — no by-right approvals. Emphasize that the annual reporting requirement means the public conversation doesn't end at approval. Every year, each approved facility must report actual water use, power demand, complaints, and compliance status. Those reports are public records. Confirm the specific dates for the Planning Commission and County Council hearings on the ordinance itself before this slide is presented.</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Bracketed dates on the left are placeholders — fill these in with the confirmed hearing dates before presenting. For the open house: consider holding at least two, one in Tooele and one in Grantsville or Stansbury Park, to make participation accessible to residents across the County. For written comments: provide both a physical address (County Manager's Office) and an email address. Comments become part of the public record. For the website: have the URL ready to share verbally. The website already contains the full ordinance text, FAQ, and educational pages on nuclear power, water use, and other data center basics. This is a natural point to pause for questions from the audience before the closing slide.</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by thanking the audience for their time and attention. Restate that this is the beginning of the public conversation, not the end. Invite specific questions from the audience. If a question can't be answered on the spot, commit to responding through the FAQ page on the website. Confirm the URL of the public information website verbally, and mention any specific hearing dates coming up. For open houses, staff should stay after the formal presentation to talk with residents one-on-one.</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talking point: Loudoun's experience is instructive. They approved data centers under general office-park zoning starting in 2000. By the time they updated their zoning ordinance in 2023, they had over 200 data centers built and 117 more in the pipeline. The community backlash was severe. Contrast: Tooele has the opportunity to establish standards before facility applications arrive — allowing the community to shape outcomes rather than react to them. Emphasize that this is not anti-data-center — it's pro-planning. Well-run facilities under clear rules can benefit the County; poorly-regulated facilities under no rules can hurt it.</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sets up the rest of the deck — each of the next several slides will go into more depth on one of these purposes. Don't rush this slide. This is where most of the audience will orient. Read each purpose aloud, then say: 'Let's take these one at a time.' Anticipate the question 'why five and not four or six?' — the answer is that these are the five principles the ordinance is organized around, and they map to the sections of Article 32.</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addresses one of the most common public questions: 'Can a data center be built next to my house?' The answer is no — data centers are limited to M-G zoning or specifically-designated RSDZ Overlay areas. Emphasize 'no by-right approvals.' This means every application gets a full conditional use permit review with public notice and hearing. This is different from what Loudoun County had. For M-G locations: point to the North Tooele Valley industrial corridor and the areas around Rowley/Grantsville as examples of where M-G land exists today. Have a map ready for Q&amp;A if possible. For RSDZ Overlay: emphasize this is a separate legislative process that itself requires public notice and hearing before any parcel is included.</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the figure. Start left with the existing residential property, then the common property line, the six-foot earthen berm with Buffer Type C plantings, the 50-foot parking setback, the 500-foot building setback, and the data center itself. Point out the building step-back at the second story — this prevents the wall-of-building effect close to the property line. The screened mechanical equipment and the single-facade loading bay location are both adaptations from Loudoun County's 2023 ordinance rewrite. The sidebar numbers are the five most-referenced standards. For hyperscale facilities (250 MW+), the preferred building setback is 1,000 feet — this is noted in the ordinance but not shown here to keep the figure readable. The 60-foot height limit is currently bracketed pending final County policy decision.</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addresses the 'what will it cost us?' question. The ordinance does not stop the County from approving projects that require public investment — but it requires those costs to be disclosed BEFORE the decision is made. Water disclosure is critical in Tooele Valley given water rights are already limited. Applicants must show water rights or a will-serve commitment. Cost allocation: this is the provision that addresses stranded costs. If a project's infrastructure costs would fall on residential ratepayers, that has to be disclosed and comes into the fiscal analysis. The sales-tax exemption comparison item is important — under Utah's qualifying data center exemption (§59-12-102), a facility can claim a large state sales-tax exemption. Under H.B. 507 (2026), the County can impose an energy excise tax. The ordinance requires both to be projected side-by-side so the public can see the true net fiscal picture.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slide most residents care about. Walk through each of the four categories deliberately. Noise: the 50 dBA daytime property-line limit is comparable to a normal conversation. The 45 dBA nighttime limit at the receptor is stricter than most industrial ordinances in Utah. Both dBA (regular sound scale) and dBC (low-frequency sound) are required — this is important because data center noise complaints are often about low-frequency hum that a dBA-only measurement misses. Lighting: the security-lighting inclusion closes a common loophole where operational lighting complies but security floodlights don't. Air: this is where the ordinance is unusually candid. Selective catalytic reduction is required on any baseload gas turbine, but the ordinance explicitly acknowledges SCR doesn't reduce CO2 and can increase PM2.5 — because the public deserves accurate information, not marketing. Traffic: standard for any large industrial use, but explicitly required rather than left to case-by-case negotiation.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Address the nuclear question directly and honestly. Advanced nuclear (SMR and microreactor) is being seriously discussed for Tooele County through the Nuclear Lifecycle Innovation Campus project — the public will have this question, and it's better to answer it head-on than let it become a controversy in Q&amp;A. The ordinance does not authorize the County to regulate nuclear safety — that's federal (NRC) authority. What the ordinance DOES do is require detailed land-use disclosure: what type of reactor, what fuel, what happens to spent fuel, transportation routes, and coordination with federal and state emergency management. The two diagrams are simplified illustrations to show the public what these technologies look like. SMRs are enclosed water-cooled reactors similar in principle to traditional nuclear but much smaller. Microreactors are even smaller units that use heat pipes instead of pumped coolant loops. Both diagrams are on the County's public information website with more detail.</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public sometimes assumes decommissioning is a problem someone else will worry about. This slide makes clear the County is dealing with it up front. The financial assurance requirement is the key protection. It must be a bond, letter of credit, or escrow — not a promise. It must name the County as the beneficiary. And it must be in the full amount of the qualified professional's cost estimate. The three-year update is important because construction costs change; the assurance amount has to keep up. The 12-month abandonment trigger prevents a facility from being 'temporarily idle' for years while the buildings deteriorate. Common question: 'What about the salvage value?' — the ordinance allows the County to disallow salvage value in setting the assurance amount, because salvage value at closure isn't guaranteed.</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6324F"/>
        </a:solidFill>
        <a:effectLst/>
      </p:bgPr>
    </p:bg>
    <p:spTree>
      <p:nvGrpSpPr>
        <p:cNvPr id="1" name=""/>
        <p:cNvGrpSpPr/>
        <p:nvPr/>
      </p:nvGrpSpPr>
      <p:grpSpPr>
        <a:xfrm>
          <a:off x="0" y="0"/>
          <a:ext cx="0" cy="0"/>
          <a:chOff x="0" y="0"/>
          <a:chExt cx="0" cy="0"/>
        </a:xfrm>
      </p:grpSpPr>
      <p:sp>
        <p:nvSpPr>
          <p:cNvPr id="2" name="Shape 0"/>
          <p:cNvSpPr/>
          <p:nvPr/>
        </p:nvSpPr>
        <p:spPr>
          <a:xfrm>
            <a:off x="457200" y="2743200"/>
            <a:ext cx="137160" cy="1463040"/>
          </a:xfrm>
          <a:prstGeom prst="rect">
            <a:avLst/>
          </a:prstGeom>
          <a:solidFill>
            <a:srgbClr val="BD6B3C"/>
          </a:solidFill>
          <a:ln w="12700">
            <a:solidFill>
              <a:srgbClr val="BD6B3C"/>
            </a:solidFill>
            <a:prstDash val="solid"/>
          </a:ln>
        </p:spPr>
        <p:txBody>
          <a:bodyPr/>
          <a:lstStyle/>
          <a:p>
            <a:endParaRPr lang="en-US"/>
          </a:p>
        </p:txBody>
      </p:sp>
      <p:sp>
        <p:nvSpPr>
          <p:cNvPr id="3" name="Text 1"/>
          <p:cNvSpPr/>
          <p:nvPr/>
        </p:nvSpPr>
        <p:spPr>
          <a:xfrm>
            <a:off x="822960" y="2514600"/>
            <a:ext cx="10515600" cy="548640"/>
          </a:xfrm>
          <a:prstGeom prst="rect">
            <a:avLst/>
          </a:prstGeom>
          <a:noFill/>
          <a:ln/>
        </p:spPr>
        <p:txBody>
          <a:bodyPr wrap="square" lIns="0" tIns="0" rIns="0" bIns="0" rtlCol="0" anchor="ctr"/>
          <a:lstStyle/>
          <a:p>
            <a:pPr marL="0" indent="0" algn="l">
              <a:buNone/>
            </a:pPr>
            <a:r>
              <a:rPr lang="en-US" sz="2000" dirty="0">
                <a:solidFill>
                  <a:srgbClr val="C9C2B5"/>
                </a:solidFill>
                <a:latin typeface="Calibri" pitchFamily="34" charset="0"/>
                <a:ea typeface="Calibri" pitchFamily="34" charset="-122"/>
                <a:cs typeface="Calibri" pitchFamily="34" charset="-120"/>
              </a:rPr>
              <a:t>Understanding the Proposed</a:t>
            </a:r>
            <a:endParaRPr lang="en-US" sz="2000" dirty="0"/>
          </a:p>
        </p:txBody>
      </p:sp>
      <p:sp>
        <p:nvSpPr>
          <p:cNvPr id="4" name="Text 2"/>
          <p:cNvSpPr/>
          <p:nvPr/>
        </p:nvSpPr>
        <p:spPr>
          <a:xfrm>
            <a:off x="822960" y="2971800"/>
            <a:ext cx="10515600" cy="914400"/>
          </a:xfrm>
          <a:prstGeom prst="rect">
            <a:avLst/>
          </a:prstGeom>
          <a:noFill/>
          <a:ln/>
        </p:spPr>
        <p:txBody>
          <a:bodyPr wrap="square" lIns="0" tIns="0" rIns="0" bIns="0" rtlCol="0" anchor="ctr"/>
          <a:lstStyle/>
          <a:p>
            <a:pPr marL="0" indent="0" algn="l">
              <a:buNone/>
            </a:pPr>
            <a:r>
              <a:rPr lang="en-US" sz="5400" b="1" dirty="0">
                <a:solidFill>
                  <a:srgbClr val="FFFFFF"/>
                </a:solidFill>
                <a:latin typeface="Cambria" pitchFamily="34" charset="0"/>
                <a:ea typeface="Cambria" pitchFamily="34" charset="-122"/>
                <a:cs typeface="Cambria" pitchFamily="34" charset="-120"/>
              </a:rPr>
              <a:t>Data Center Ordinance</a:t>
            </a:r>
            <a:endParaRPr lang="en-US" sz="5400" dirty="0"/>
          </a:p>
        </p:txBody>
      </p:sp>
      <p:sp>
        <p:nvSpPr>
          <p:cNvPr id="5" name="Text 3"/>
          <p:cNvSpPr/>
          <p:nvPr/>
        </p:nvSpPr>
        <p:spPr>
          <a:xfrm>
            <a:off x="822960" y="3931920"/>
            <a:ext cx="10515600" cy="640080"/>
          </a:xfrm>
          <a:prstGeom prst="rect">
            <a:avLst/>
          </a:prstGeom>
          <a:noFill/>
          <a:ln/>
        </p:spPr>
        <p:txBody>
          <a:bodyPr wrap="square" lIns="0" tIns="0" rIns="0" bIns="0" rtlCol="0" anchor="ctr"/>
          <a:lstStyle/>
          <a:p>
            <a:pPr marL="0" indent="0" algn="l">
              <a:buNone/>
            </a:pPr>
            <a:r>
              <a:rPr lang="en-US" sz="1800" i="1" dirty="0">
                <a:solidFill>
                  <a:srgbClr val="E2DBC9"/>
                </a:solidFill>
                <a:latin typeface="Calibri" pitchFamily="34" charset="0"/>
                <a:ea typeface="Calibri" pitchFamily="34" charset="-122"/>
                <a:cs typeface="Calibri" pitchFamily="34" charset="-120"/>
              </a:rPr>
              <a:t>A community briefing on the proposed amendment to the Tooele County Land Use Ordinance</a:t>
            </a:r>
            <a:endParaRPr lang="en-US" sz="1800" dirty="0"/>
          </a:p>
        </p:txBody>
      </p:sp>
      <p:sp>
        <p:nvSpPr>
          <p:cNvPr id="6" name="Shape 4"/>
          <p:cNvSpPr/>
          <p:nvPr/>
        </p:nvSpPr>
        <p:spPr>
          <a:xfrm>
            <a:off x="822960" y="5852160"/>
            <a:ext cx="3657600" cy="0"/>
          </a:xfrm>
          <a:prstGeom prst="line">
            <a:avLst/>
          </a:prstGeom>
          <a:noFill/>
          <a:ln w="19050">
            <a:solidFill>
              <a:srgbClr val="BD6B3C"/>
            </a:solidFill>
            <a:prstDash val="solid"/>
          </a:ln>
        </p:spPr>
        <p:txBody>
          <a:bodyPr/>
          <a:lstStyle/>
          <a:p>
            <a:endParaRPr lang="en-US"/>
          </a:p>
        </p:txBody>
      </p:sp>
      <p:sp>
        <p:nvSpPr>
          <p:cNvPr id="7" name="Text 5"/>
          <p:cNvSpPr/>
          <p:nvPr/>
        </p:nvSpPr>
        <p:spPr>
          <a:xfrm>
            <a:off x="822960" y="5943600"/>
            <a:ext cx="10515600" cy="365760"/>
          </a:xfrm>
          <a:prstGeom prst="rect">
            <a:avLst/>
          </a:prstGeom>
          <a:noFill/>
          <a:ln/>
        </p:spPr>
        <p:txBody>
          <a:bodyPr wrap="square" lIns="0" tIns="0" rIns="0" bIns="0" rtlCol="0" anchor="ctr"/>
          <a:lstStyle/>
          <a:p>
            <a:pPr marL="0" indent="0" algn="l">
              <a:buNone/>
            </a:pPr>
            <a:r>
              <a:rPr lang="en-US" sz="1300" dirty="0">
                <a:solidFill>
                  <a:srgbClr val="C9C2B5"/>
                </a:solidFill>
                <a:latin typeface="Calibri" pitchFamily="34" charset="0"/>
                <a:ea typeface="Calibri" pitchFamily="34" charset="-122"/>
                <a:cs typeface="Calibri" pitchFamily="34" charset="-120"/>
              </a:rPr>
              <a:t>Tooele County</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457200" y="457200"/>
            <a:ext cx="11274552" cy="640080"/>
          </a:xfrm>
          <a:prstGeom prst="rect">
            <a:avLst/>
          </a:prstGeom>
          <a:noFill/>
          <a:ln/>
        </p:spPr>
        <p:txBody>
          <a:bodyPr wrap="square" lIns="0" tIns="0" rIns="0" bIns="0" rtlCol="0" anchor="ctr"/>
          <a:lstStyle/>
          <a:p>
            <a:pPr marL="0" indent="0" algn="l">
              <a:buNone/>
            </a:pPr>
            <a:r>
              <a:rPr lang="en-US" sz="3400" b="1" dirty="0">
                <a:solidFill>
                  <a:srgbClr val="1E4D7B"/>
                </a:solidFill>
                <a:latin typeface="Cambria" pitchFamily="34" charset="0"/>
                <a:ea typeface="Cambria" pitchFamily="34" charset="-122"/>
                <a:cs typeface="Cambria" pitchFamily="34" charset="-120"/>
              </a:rPr>
              <a:t>How you can be heard</a:t>
            </a:r>
            <a:endParaRPr lang="en-US" sz="3400" dirty="0"/>
          </a:p>
        </p:txBody>
      </p:sp>
      <p:sp>
        <p:nvSpPr>
          <p:cNvPr id="3" name="Text 1"/>
          <p:cNvSpPr/>
          <p:nvPr/>
        </p:nvSpPr>
        <p:spPr>
          <a:xfrm>
            <a:off x="457200" y="1097280"/>
            <a:ext cx="11274552" cy="457200"/>
          </a:xfrm>
          <a:prstGeom prst="rect">
            <a:avLst/>
          </a:prstGeom>
          <a:noFill/>
          <a:ln/>
        </p:spPr>
        <p:txBody>
          <a:bodyPr wrap="square" lIns="0" tIns="0" rIns="0" bIns="0" rtlCol="0" anchor="ctr"/>
          <a:lstStyle/>
          <a:p>
            <a:pPr marL="0" indent="0" algn="l">
              <a:buNone/>
            </a:pPr>
            <a:r>
              <a:rPr lang="en-US" sz="1600" i="1" dirty="0">
                <a:solidFill>
                  <a:srgbClr val="5A5550"/>
                </a:solidFill>
                <a:latin typeface="Calibri" pitchFamily="34" charset="0"/>
                <a:ea typeface="Calibri" pitchFamily="34" charset="-122"/>
                <a:cs typeface="Calibri" pitchFamily="34" charset="-120"/>
              </a:rPr>
              <a:t>The public process for adopting the ordinance — and for every application after.</a:t>
            </a:r>
            <a:endParaRPr lang="en-US" sz="1600" dirty="0"/>
          </a:p>
        </p:txBody>
      </p:sp>
      <p:sp>
        <p:nvSpPr>
          <p:cNvPr id="4" name="Text 2"/>
          <p:cNvSpPr/>
          <p:nvPr/>
        </p:nvSpPr>
        <p:spPr>
          <a:xfrm>
            <a:off x="457200" y="1645920"/>
            <a:ext cx="11274552" cy="365760"/>
          </a:xfrm>
          <a:prstGeom prst="rect">
            <a:avLst/>
          </a:prstGeom>
          <a:noFill/>
          <a:ln/>
        </p:spPr>
        <p:txBody>
          <a:bodyPr wrap="square" lIns="0" tIns="0" rIns="0" bIns="0" rtlCol="0" anchor="ctr"/>
          <a:lstStyle/>
          <a:p>
            <a:pPr marL="0" indent="0" algn="l">
              <a:buNone/>
            </a:pPr>
            <a:r>
              <a:rPr lang="en-US" sz="1400" b="1" dirty="0">
                <a:solidFill>
                  <a:srgbClr val="BD6B3C"/>
                </a:solidFill>
                <a:latin typeface="Calibri" pitchFamily="34" charset="0"/>
                <a:ea typeface="Calibri" pitchFamily="34" charset="-122"/>
                <a:cs typeface="Calibri" pitchFamily="34" charset="-120"/>
              </a:rPr>
              <a:t>Step 1  —  Adopting the ordinance</a:t>
            </a:r>
            <a:endParaRPr lang="en-US" sz="1400" dirty="0"/>
          </a:p>
        </p:txBody>
      </p:sp>
      <p:sp>
        <p:nvSpPr>
          <p:cNvPr id="5" name="Shape 3"/>
          <p:cNvSpPr/>
          <p:nvPr/>
        </p:nvSpPr>
        <p:spPr>
          <a:xfrm>
            <a:off x="457200" y="2057400"/>
            <a:ext cx="3657600" cy="1371600"/>
          </a:xfrm>
          <a:prstGeom prst="roundRect">
            <a:avLst>
              <a:gd name="adj" fmla="val 6667"/>
            </a:avLst>
          </a:prstGeom>
          <a:solidFill>
            <a:srgbClr val="FFFFFF"/>
          </a:solidFill>
          <a:ln w="9525">
            <a:solidFill>
              <a:srgbClr val="D8CFBB"/>
            </a:solidFill>
            <a:prstDash val="solid"/>
          </a:ln>
        </p:spPr>
        <p:txBody>
          <a:bodyPr/>
          <a:lstStyle/>
          <a:p>
            <a:endParaRPr lang="en-US"/>
          </a:p>
        </p:txBody>
      </p:sp>
      <p:sp>
        <p:nvSpPr>
          <p:cNvPr id="6" name="Shape 4"/>
          <p:cNvSpPr/>
          <p:nvPr/>
        </p:nvSpPr>
        <p:spPr>
          <a:xfrm>
            <a:off x="640080" y="2194560"/>
            <a:ext cx="320040" cy="320040"/>
          </a:xfrm>
          <a:prstGeom prst="ellipse">
            <a:avLst/>
          </a:prstGeom>
          <a:solidFill>
            <a:srgbClr val="1E4D7B"/>
          </a:solidFill>
          <a:ln w="12700">
            <a:solidFill>
              <a:srgbClr val="1E4D7B"/>
            </a:solidFill>
            <a:prstDash val="solid"/>
          </a:ln>
        </p:spPr>
        <p:txBody>
          <a:bodyPr/>
          <a:lstStyle/>
          <a:p>
            <a:endParaRPr lang="en-US"/>
          </a:p>
        </p:txBody>
      </p:sp>
      <p:sp>
        <p:nvSpPr>
          <p:cNvPr id="7" name="Text 5"/>
          <p:cNvSpPr/>
          <p:nvPr/>
        </p:nvSpPr>
        <p:spPr>
          <a:xfrm>
            <a:off x="640080" y="219456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8" name="Text 6"/>
          <p:cNvSpPr/>
          <p:nvPr/>
        </p:nvSpPr>
        <p:spPr>
          <a:xfrm>
            <a:off x="1097280" y="2148840"/>
            <a:ext cx="2926080" cy="365760"/>
          </a:xfrm>
          <a:prstGeom prst="rect">
            <a:avLst/>
          </a:prstGeom>
          <a:noFill/>
          <a:ln/>
        </p:spPr>
        <p:txBody>
          <a:bodyPr wrap="square" lIns="0" tIns="0" rIns="0" bIns="0" rtlCol="0" anchor="ctr"/>
          <a:lstStyle/>
          <a:p>
            <a:pPr marL="0" indent="0" algn="l">
              <a:buNone/>
            </a:pPr>
            <a:r>
              <a:rPr lang="en-US" sz="1400" b="1" dirty="0">
                <a:solidFill>
                  <a:srgbClr val="2A2620"/>
                </a:solidFill>
                <a:latin typeface="Calibri" pitchFamily="34" charset="0"/>
                <a:ea typeface="Calibri" pitchFamily="34" charset="-122"/>
                <a:cs typeface="Calibri" pitchFamily="34" charset="-120"/>
              </a:rPr>
              <a:t>Planning Commission</a:t>
            </a:r>
            <a:endParaRPr lang="en-US" sz="1400" dirty="0"/>
          </a:p>
        </p:txBody>
      </p:sp>
      <p:sp>
        <p:nvSpPr>
          <p:cNvPr id="9" name="Text 7"/>
          <p:cNvSpPr/>
          <p:nvPr/>
        </p:nvSpPr>
        <p:spPr>
          <a:xfrm>
            <a:off x="640080" y="2651760"/>
            <a:ext cx="3291840" cy="731520"/>
          </a:xfrm>
          <a:prstGeom prst="rect">
            <a:avLst/>
          </a:prstGeom>
          <a:noFill/>
          <a:ln/>
        </p:spPr>
        <p:txBody>
          <a:bodyPr wrap="square" lIns="0" tIns="0" rIns="0" bIns="0" rtlCol="0" anchor="ctr"/>
          <a:lstStyle/>
          <a:p>
            <a:pPr marL="0" indent="0" algn="l">
              <a:buNone/>
            </a:pPr>
            <a:r>
              <a:rPr lang="en-US" sz="1100" dirty="0">
                <a:solidFill>
                  <a:srgbClr val="5A5550"/>
                </a:solidFill>
                <a:latin typeface="Calibri" pitchFamily="34" charset="0"/>
                <a:ea typeface="Calibri" pitchFamily="34" charset="-122"/>
                <a:cs typeface="Calibri" pitchFamily="34" charset="-120"/>
              </a:rPr>
              <a:t>Reviews the proposed ordinance, holds public hearing, and forwards a recommendation to the County Council.</a:t>
            </a:r>
            <a:endParaRPr lang="en-US" sz="1100" dirty="0"/>
          </a:p>
        </p:txBody>
      </p:sp>
      <p:sp>
        <p:nvSpPr>
          <p:cNvPr id="10" name="Shape 8"/>
          <p:cNvSpPr/>
          <p:nvPr/>
        </p:nvSpPr>
        <p:spPr>
          <a:xfrm>
            <a:off x="4389120" y="2057400"/>
            <a:ext cx="3657600" cy="1371600"/>
          </a:xfrm>
          <a:prstGeom prst="roundRect">
            <a:avLst>
              <a:gd name="adj" fmla="val 6667"/>
            </a:avLst>
          </a:prstGeom>
          <a:solidFill>
            <a:srgbClr val="FFFFFF"/>
          </a:solidFill>
          <a:ln w="9525">
            <a:solidFill>
              <a:srgbClr val="D8CFBB"/>
            </a:solidFill>
            <a:prstDash val="solid"/>
          </a:ln>
        </p:spPr>
        <p:txBody>
          <a:bodyPr/>
          <a:lstStyle/>
          <a:p>
            <a:endParaRPr lang="en-US"/>
          </a:p>
        </p:txBody>
      </p:sp>
      <p:sp>
        <p:nvSpPr>
          <p:cNvPr id="11" name="Shape 9"/>
          <p:cNvSpPr/>
          <p:nvPr/>
        </p:nvSpPr>
        <p:spPr>
          <a:xfrm>
            <a:off x="4572000" y="2194560"/>
            <a:ext cx="320040" cy="320040"/>
          </a:xfrm>
          <a:prstGeom prst="ellipse">
            <a:avLst/>
          </a:prstGeom>
          <a:solidFill>
            <a:srgbClr val="1E4D7B"/>
          </a:solidFill>
          <a:ln w="12700">
            <a:solidFill>
              <a:srgbClr val="1E4D7B"/>
            </a:solidFill>
            <a:prstDash val="solid"/>
          </a:ln>
        </p:spPr>
        <p:txBody>
          <a:bodyPr/>
          <a:lstStyle/>
          <a:p>
            <a:endParaRPr lang="en-US"/>
          </a:p>
        </p:txBody>
      </p:sp>
      <p:sp>
        <p:nvSpPr>
          <p:cNvPr id="12" name="Text 10"/>
          <p:cNvSpPr/>
          <p:nvPr/>
        </p:nvSpPr>
        <p:spPr>
          <a:xfrm>
            <a:off x="4572000" y="219456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3" name="Text 11"/>
          <p:cNvSpPr/>
          <p:nvPr/>
        </p:nvSpPr>
        <p:spPr>
          <a:xfrm>
            <a:off x="5029200" y="2148840"/>
            <a:ext cx="2926080" cy="365760"/>
          </a:xfrm>
          <a:prstGeom prst="rect">
            <a:avLst/>
          </a:prstGeom>
          <a:noFill/>
          <a:ln/>
        </p:spPr>
        <p:txBody>
          <a:bodyPr wrap="square" lIns="0" tIns="0" rIns="0" bIns="0" rtlCol="0" anchor="ctr"/>
          <a:lstStyle/>
          <a:p>
            <a:pPr marL="0" indent="0" algn="l">
              <a:buNone/>
            </a:pPr>
            <a:r>
              <a:rPr lang="en-US" sz="1400" b="1" dirty="0">
                <a:solidFill>
                  <a:srgbClr val="2A2620"/>
                </a:solidFill>
                <a:latin typeface="Calibri" pitchFamily="34" charset="0"/>
                <a:ea typeface="Calibri" pitchFamily="34" charset="-122"/>
                <a:cs typeface="Calibri" pitchFamily="34" charset="-120"/>
              </a:rPr>
              <a:t>County Council</a:t>
            </a:r>
            <a:endParaRPr lang="en-US" sz="1400" dirty="0"/>
          </a:p>
        </p:txBody>
      </p:sp>
      <p:sp>
        <p:nvSpPr>
          <p:cNvPr id="14" name="Text 12"/>
          <p:cNvSpPr/>
          <p:nvPr/>
        </p:nvSpPr>
        <p:spPr>
          <a:xfrm>
            <a:off x="4572000" y="2651760"/>
            <a:ext cx="3291840" cy="731520"/>
          </a:xfrm>
          <a:prstGeom prst="rect">
            <a:avLst/>
          </a:prstGeom>
          <a:noFill/>
          <a:ln/>
        </p:spPr>
        <p:txBody>
          <a:bodyPr wrap="square" lIns="0" tIns="0" rIns="0" bIns="0" rtlCol="0" anchor="ctr"/>
          <a:lstStyle/>
          <a:p>
            <a:pPr marL="0" indent="0" algn="l">
              <a:buNone/>
            </a:pPr>
            <a:r>
              <a:rPr lang="en-US" sz="1100" dirty="0">
                <a:solidFill>
                  <a:srgbClr val="5A5550"/>
                </a:solidFill>
                <a:latin typeface="Calibri" pitchFamily="34" charset="0"/>
                <a:ea typeface="Calibri" pitchFamily="34" charset="-122"/>
                <a:cs typeface="Calibri" pitchFamily="34" charset="-120"/>
              </a:rPr>
              <a:t>Reviews the ordinance and the Planning Commission recommendation and votes on adoption.</a:t>
            </a:r>
            <a:endParaRPr lang="en-US" sz="1100" dirty="0"/>
          </a:p>
        </p:txBody>
      </p:sp>
      <p:sp>
        <p:nvSpPr>
          <p:cNvPr id="15" name="Shape 13"/>
          <p:cNvSpPr/>
          <p:nvPr/>
        </p:nvSpPr>
        <p:spPr>
          <a:xfrm>
            <a:off x="8321040" y="2057400"/>
            <a:ext cx="3657600" cy="1371600"/>
          </a:xfrm>
          <a:prstGeom prst="roundRect">
            <a:avLst>
              <a:gd name="adj" fmla="val 6667"/>
            </a:avLst>
          </a:prstGeom>
          <a:solidFill>
            <a:srgbClr val="FFFFFF"/>
          </a:solidFill>
          <a:ln w="9525">
            <a:solidFill>
              <a:srgbClr val="D8CFBB"/>
            </a:solidFill>
            <a:prstDash val="solid"/>
          </a:ln>
        </p:spPr>
        <p:txBody>
          <a:bodyPr/>
          <a:lstStyle/>
          <a:p>
            <a:endParaRPr lang="en-US"/>
          </a:p>
        </p:txBody>
      </p:sp>
      <p:sp>
        <p:nvSpPr>
          <p:cNvPr id="16" name="Shape 14"/>
          <p:cNvSpPr/>
          <p:nvPr/>
        </p:nvSpPr>
        <p:spPr>
          <a:xfrm>
            <a:off x="8503920" y="2194560"/>
            <a:ext cx="320040" cy="320040"/>
          </a:xfrm>
          <a:prstGeom prst="ellipse">
            <a:avLst/>
          </a:prstGeom>
          <a:solidFill>
            <a:srgbClr val="1E4D7B"/>
          </a:solidFill>
          <a:ln w="12700">
            <a:solidFill>
              <a:srgbClr val="1E4D7B"/>
            </a:solidFill>
            <a:prstDash val="solid"/>
          </a:ln>
        </p:spPr>
        <p:txBody>
          <a:bodyPr/>
          <a:lstStyle/>
          <a:p>
            <a:endParaRPr lang="en-US"/>
          </a:p>
        </p:txBody>
      </p:sp>
      <p:sp>
        <p:nvSpPr>
          <p:cNvPr id="17" name="Text 15"/>
          <p:cNvSpPr/>
          <p:nvPr/>
        </p:nvSpPr>
        <p:spPr>
          <a:xfrm>
            <a:off x="8503920" y="219456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8" name="Text 16"/>
          <p:cNvSpPr/>
          <p:nvPr/>
        </p:nvSpPr>
        <p:spPr>
          <a:xfrm>
            <a:off x="8961120" y="2148840"/>
            <a:ext cx="2926080" cy="365760"/>
          </a:xfrm>
          <a:prstGeom prst="rect">
            <a:avLst/>
          </a:prstGeom>
          <a:noFill/>
          <a:ln/>
        </p:spPr>
        <p:txBody>
          <a:bodyPr wrap="square" lIns="0" tIns="0" rIns="0" bIns="0" rtlCol="0" anchor="ctr"/>
          <a:lstStyle/>
          <a:p>
            <a:pPr marL="0" indent="0" algn="l">
              <a:buNone/>
            </a:pPr>
            <a:r>
              <a:rPr lang="en-US" sz="1400" b="1" dirty="0">
                <a:solidFill>
                  <a:srgbClr val="2A2620"/>
                </a:solidFill>
                <a:latin typeface="Calibri" pitchFamily="34" charset="0"/>
                <a:ea typeface="Calibri" pitchFamily="34" charset="-122"/>
                <a:cs typeface="Calibri" pitchFamily="34" charset="-120"/>
              </a:rPr>
              <a:t>Adoption</a:t>
            </a:r>
            <a:endParaRPr lang="en-US" sz="1400" dirty="0"/>
          </a:p>
        </p:txBody>
      </p:sp>
      <p:sp>
        <p:nvSpPr>
          <p:cNvPr id="19" name="Text 17"/>
          <p:cNvSpPr/>
          <p:nvPr/>
        </p:nvSpPr>
        <p:spPr>
          <a:xfrm>
            <a:off x="8503920" y="2651760"/>
            <a:ext cx="3291840" cy="731520"/>
          </a:xfrm>
          <a:prstGeom prst="rect">
            <a:avLst/>
          </a:prstGeom>
          <a:noFill/>
          <a:ln/>
        </p:spPr>
        <p:txBody>
          <a:bodyPr wrap="square" lIns="0" tIns="0" rIns="0" bIns="0" rtlCol="0" anchor="ctr"/>
          <a:lstStyle/>
          <a:p>
            <a:pPr marL="0" indent="0" algn="l">
              <a:buNone/>
            </a:pPr>
            <a:r>
              <a:rPr lang="en-US" sz="1100" dirty="0">
                <a:solidFill>
                  <a:srgbClr val="5A5550"/>
                </a:solidFill>
                <a:latin typeface="Calibri" pitchFamily="34" charset="0"/>
                <a:ea typeface="Calibri" pitchFamily="34" charset="-122"/>
                <a:cs typeface="Calibri" pitchFamily="34" charset="-120"/>
              </a:rPr>
              <a:t>Ordinance takes effect on the date the County Council sets. Public information website is updated and the ordinance is codified.</a:t>
            </a:r>
            <a:endParaRPr lang="en-US" sz="1100" dirty="0"/>
          </a:p>
        </p:txBody>
      </p:sp>
      <p:sp>
        <p:nvSpPr>
          <p:cNvPr id="20" name="Shape 18"/>
          <p:cNvSpPr/>
          <p:nvPr/>
        </p:nvSpPr>
        <p:spPr>
          <a:xfrm>
            <a:off x="457200" y="3794760"/>
            <a:ext cx="11274552" cy="0"/>
          </a:xfrm>
          <a:prstGeom prst="line">
            <a:avLst/>
          </a:prstGeom>
          <a:noFill/>
          <a:ln w="6350">
            <a:solidFill>
              <a:srgbClr val="D8CFBB"/>
            </a:solidFill>
            <a:prstDash val="solid"/>
          </a:ln>
        </p:spPr>
        <p:txBody>
          <a:bodyPr/>
          <a:lstStyle/>
          <a:p>
            <a:endParaRPr lang="en-US"/>
          </a:p>
        </p:txBody>
      </p:sp>
      <p:sp>
        <p:nvSpPr>
          <p:cNvPr id="21" name="Text 19"/>
          <p:cNvSpPr/>
          <p:nvPr/>
        </p:nvSpPr>
        <p:spPr>
          <a:xfrm>
            <a:off x="457200" y="3977640"/>
            <a:ext cx="11274552" cy="365760"/>
          </a:xfrm>
          <a:prstGeom prst="rect">
            <a:avLst/>
          </a:prstGeom>
          <a:noFill/>
          <a:ln/>
        </p:spPr>
        <p:txBody>
          <a:bodyPr wrap="square" lIns="0" tIns="0" rIns="0" bIns="0" rtlCol="0" anchor="ctr"/>
          <a:lstStyle/>
          <a:p>
            <a:pPr marL="0" indent="0" algn="l">
              <a:buNone/>
            </a:pPr>
            <a:r>
              <a:rPr lang="en-US" sz="1400" b="1" dirty="0">
                <a:solidFill>
                  <a:srgbClr val="BD6B3C"/>
                </a:solidFill>
                <a:latin typeface="Calibri" pitchFamily="34" charset="0"/>
                <a:ea typeface="Calibri" pitchFamily="34" charset="-122"/>
                <a:cs typeface="Calibri" pitchFamily="34" charset="-120"/>
              </a:rPr>
              <a:t>Step 2  —  Every future data center application</a:t>
            </a:r>
            <a:endParaRPr lang="en-US" sz="1400" dirty="0"/>
          </a:p>
        </p:txBody>
      </p:sp>
      <p:sp>
        <p:nvSpPr>
          <p:cNvPr id="22" name="Shape 20"/>
          <p:cNvSpPr/>
          <p:nvPr/>
        </p:nvSpPr>
        <p:spPr>
          <a:xfrm>
            <a:off x="457200" y="4434840"/>
            <a:ext cx="3657600" cy="1737360"/>
          </a:xfrm>
          <a:prstGeom prst="roundRect">
            <a:avLst>
              <a:gd name="adj" fmla="val 5263"/>
            </a:avLst>
          </a:prstGeom>
          <a:solidFill>
            <a:srgbClr val="FFFFFF"/>
          </a:solidFill>
          <a:ln w="9525">
            <a:solidFill>
              <a:srgbClr val="D8CFBB"/>
            </a:solidFill>
            <a:prstDash val="solid"/>
          </a:ln>
        </p:spPr>
        <p:txBody>
          <a:bodyPr/>
          <a:lstStyle/>
          <a:p>
            <a:endParaRPr lang="en-US"/>
          </a:p>
        </p:txBody>
      </p:sp>
      <p:sp>
        <p:nvSpPr>
          <p:cNvPr id="23" name="Text 21"/>
          <p:cNvSpPr/>
          <p:nvPr/>
        </p:nvSpPr>
        <p:spPr>
          <a:xfrm>
            <a:off x="640080" y="4553712"/>
            <a:ext cx="3291840" cy="365760"/>
          </a:xfrm>
          <a:prstGeom prst="rect">
            <a:avLst/>
          </a:prstGeom>
          <a:noFill/>
          <a:ln/>
        </p:spPr>
        <p:txBody>
          <a:bodyPr wrap="square" lIns="0" tIns="0" rIns="0" bIns="0" rtlCol="0" anchor="ctr"/>
          <a:lstStyle/>
          <a:p>
            <a:pPr marL="0" indent="0" algn="l">
              <a:buNone/>
            </a:pPr>
            <a:r>
              <a:rPr lang="en-US" sz="1400" b="1" dirty="0">
                <a:solidFill>
                  <a:srgbClr val="1E4D7B"/>
                </a:solidFill>
                <a:latin typeface="Calibri" pitchFamily="34" charset="0"/>
                <a:ea typeface="Calibri" pitchFamily="34" charset="-122"/>
                <a:cs typeface="Calibri" pitchFamily="34" charset="-120"/>
              </a:rPr>
              <a:t>Written comment</a:t>
            </a:r>
            <a:endParaRPr lang="en-US" sz="1400" dirty="0"/>
          </a:p>
        </p:txBody>
      </p:sp>
      <p:sp>
        <p:nvSpPr>
          <p:cNvPr id="24" name="Text 22"/>
          <p:cNvSpPr/>
          <p:nvPr/>
        </p:nvSpPr>
        <p:spPr>
          <a:xfrm>
            <a:off x="640080" y="4937760"/>
            <a:ext cx="3291840" cy="1188720"/>
          </a:xfrm>
          <a:prstGeom prst="rect">
            <a:avLst/>
          </a:prstGeom>
          <a:noFill/>
          <a:ln/>
        </p:spPr>
        <p:txBody>
          <a:bodyPr wrap="square" lIns="0" tIns="0" rIns="0" bIns="0" rtlCol="0" anchor="ctr"/>
          <a:lstStyle/>
          <a:p>
            <a:pPr marL="0" indent="0" algn="l">
              <a:buNone/>
            </a:pPr>
            <a:r>
              <a:rPr lang="en-US" sz="1100" dirty="0">
                <a:solidFill>
                  <a:srgbClr val="5A5550"/>
                </a:solidFill>
                <a:latin typeface="Calibri" pitchFamily="34" charset="0"/>
                <a:ea typeface="Calibri" pitchFamily="34" charset="-122"/>
                <a:cs typeface="Calibri" pitchFamily="34" charset="-120"/>
              </a:rPr>
              <a:t>Any resident, adjacent property owner, or interested party may submit written comments during the notice period. All comments become part of the record.</a:t>
            </a:r>
            <a:endParaRPr lang="en-US" sz="1100" dirty="0"/>
          </a:p>
        </p:txBody>
      </p:sp>
      <p:sp>
        <p:nvSpPr>
          <p:cNvPr id="25" name="Shape 23"/>
          <p:cNvSpPr/>
          <p:nvPr/>
        </p:nvSpPr>
        <p:spPr>
          <a:xfrm>
            <a:off x="4389120" y="4434840"/>
            <a:ext cx="3657600" cy="1737360"/>
          </a:xfrm>
          <a:prstGeom prst="roundRect">
            <a:avLst>
              <a:gd name="adj" fmla="val 5263"/>
            </a:avLst>
          </a:prstGeom>
          <a:solidFill>
            <a:srgbClr val="FFFFFF"/>
          </a:solidFill>
          <a:ln w="9525">
            <a:solidFill>
              <a:srgbClr val="D8CFBB"/>
            </a:solidFill>
            <a:prstDash val="solid"/>
          </a:ln>
        </p:spPr>
        <p:txBody>
          <a:bodyPr/>
          <a:lstStyle/>
          <a:p>
            <a:endParaRPr lang="en-US"/>
          </a:p>
        </p:txBody>
      </p:sp>
      <p:sp>
        <p:nvSpPr>
          <p:cNvPr id="26" name="Text 24"/>
          <p:cNvSpPr/>
          <p:nvPr/>
        </p:nvSpPr>
        <p:spPr>
          <a:xfrm>
            <a:off x="4572000" y="4553712"/>
            <a:ext cx="3291840" cy="365760"/>
          </a:xfrm>
          <a:prstGeom prst="rect">
            <a:avLst/>
          </a:prstGeom>
          <a:noFill/>
          <a:ln/>
        </p:spPr>
        <p:txBody>
          <a:bodyPr wrap="square" lIns="0" tIns="0" rIns="0" bIns="0" rtlCol="0" anchor="ctr"/>
          <a:lstStyle/>
          <a:p>
            <a:pPr marL="0" indent="0" algn="l">
              <a:buNone/>
            </a:pPr>
            <a:r>
              <a:rPr lang="en-US" sz="1400" b="1" dirty="0">
                <a:solidFill>
                  <a:srgbClr val="1E4D7B"/>
                </a:solidFill>
                <a:latin typeface="Calibri" pitchFamily="34" charset="0"/>
                <a:ea typeface="Calibri" pitchFamily="34" charset="-122"/>
                <a:cs typeface="Calibri" pitchFamily="34" charset="-120"/>
              </a:rPr>
              <a:t>Public hearing</a:t>
            </a:r>
            <a:endParaRPr lang="en-US" sz="1400" dirty="0"/>
          </a:p>
        </p:txBody>
      </p:sp>
      <p:sp>
        <p:nvSpPr>
          <p:cNvPr id="27" name="Text 25"/>
          <p:cNvSpPr/>
          <p:nvPr/>
        </p:nvSpPr>
        <p:spPr>
          <a:xfrm>
            <a:off x="4572000" y="4937760"/>
            <a:ext cx="3291840" cy="1188720"/>
          </a:xfrm>
          <a:prstGeom prst="rect">
            <a:avLst/>
          </a:prstGeom>
          <a:noFill/>
          <a:ln/>
        </p:spPr>
        <p:txBody>
          <a:bodyPr wrap="square" lIns="0" tIns="0" rIns="0" bIns="0" rtlCol="0" anchor="ctr"/>
          <a:lstStyle/>
          <a:p>
            <a:pPr marL="0" indent="0" algn="l">
              <a:buNone/>
            </a:pPr>
            <a:r>
              <a:rPr lang="en-US" sz="1100" dirty="0">
                <a:solidFill>
                  <a:srgbClr val="5A5550"/>
                </a:solidFill>
                <a:latin typeface="Calibri" pitchFamily="34" charset="0"/>
                <a:ea typeface="Calibri" pitchFamily="34" charset="-122"/>
                <a:cs typeface="Calibri" pitchFamily="34" charset="-120"/>
              </a:rPr>
              <a:t>Every facility, and every facility with on-site generation, gets a public hearing before the Planning Commission.</a:t>
            </a:r>
            <a:endParaRPr lang="en-US" sz="1100" dirty="0"/>
          </a:p>
        </p:txBody>
      </p:sp>
      <p:sp>
        <p:nvSpPr>
          <p:cNvPr id="28" name="Shape 26"/>
          <p:cNvSpPr/>
          <p:nvPr/>
        </p:nvSpPr>
        <p:spPr>
          <a:xfrm>
            <a:off x="8321040" y="4434840"/>
            <a:ext cx="3657600" cy="1737360"/>
          </a:xfrm>
          <a:prstGeom prst="roundRect">
            <a:avLst>
              <a:gd name="adj" fmla="val 5263"/>
            </a:avLst>
          </a:prstGeom>
          <a:solidFill>
            <a:srgbClr val="FFFFFF"/>
          </a:solidFill>
          <a:ln w="9525">
            <a:solidFill>
              <a:srgbClr val="D8CFBB"/>
            </a:solidFill>
            <a:prstDash val="solid"/>
          </a:ln>
        </p:spPr>
        <p:txBody>
          <a:bodyPr/>
          <a:lstStyle/>
          <a:p>
            <a:endParaRPr lang="en-US"/>
          </a:p>
        </p:txBody>
      </p:sp>
      <p:sp>
        <p:nvSpPr>
          <p:cNvPr id="29" name="Text 27"/>
          <p:cNvSpPr/>
          <p:nvPr/>
        </p:nvSpPr>
        <p:spPr>
          <a:xfrm>
            <a:off x="8503920" y="4553712"/>
            <a:ext cx="3291840" cy="365760"/>
          </a:xfrm>
          <a:prstGeom prst="rect">
            <a:avLst/>
          </a:prstGeom>
          <a:noFill/>
          <a:ln/>
        </p:spPr>
        <p:txBody>
          <a:bodyPr wrap="square" lIns="0" tIns="0" rIns="0" bIns="0" rtlCol="0" anchor="ctr"/>
          <a:lstStyle/>
          <a:p>
            <a:pPr marL="0" indent="0" algn="l">
              <a:buNone/>
            </a:pPr>
            <a:r>
              <a:rPr lang="en-US" sz="1400" b="1" dirty="0">
                <a:solidFill>
                  <a:srgbClr val="1E4D7B"/>
                </a:solidFill>
                <a:latin typeface="Calibri" pitchFamily="34" charset="0"/>
                <a:ea typeface="Calibri" pitchFamily="34" charset="-122"/>
                <a:cs typeface="Calibri" pitchFamily="34" charset="-120"/>
              </a:rPr>
              <a:t>Ongoing reporting</a:t>
            </a:r>
            <a:endParaRPr lang="en-US" sz="1400" dirty="0"/>
          </a:p>
        </p:txBody>
      </p:sp>
      <p:sp>
        <p:nvSpPr>
          <p:cNvPr id="30" name="Text 28"/>
          <p:cNvSpPr/>
          <p:nvPr/>
        </p:nvSpPr>
        <p:spPr>
          <a:xfrm>
            <a:off x="8503920" y="4937760"/>
            <a:ext cx="3291840" cy="1188720"/>
          </a:xfrm>
          <a:prstGeom prst="rect">
            <a:avLst/>
          </a:prstGeom>
          <a:noFill/>
          <a:ln/>
        </p:spPr>
        <p:txBody>
          <a:bodyPr wrap="square" lIns="0" tIns="0" rIns="0" bIns="0" rtlCol="0" anchor="ctr"/>
          <a:lstStyle/>
          <a:p>
            <a:pPr marL="0" indent="0" algn="l">
              <a:buNone/>
            </a:pPr>
            <a:r>
              <a:rPr lang="en-US" sz="1100" dirty="0">
                <a:solidFill>
                  <a:srgbClr val="5A5550"/>
                </a:solidFill>
                <a:latin typeface="Calibri" pitchFamily="34" charset="0"/>
                <a:ea typeface="Calibri" pitchFamily="34" charset="-122"/>
                <a:cs typeface="Calibri" pitchFamily="34" charset="-120"/>
              </a:rPr>
              <a:t>Approved facilities file annual compliance reports. The County publishes them. Residents can flag concerns any time.</a:t>
            </a:r>
            <a:endParaRPr lang="en-US" sz="1100" dirty="0"/>
          </a:p>
        </p:txBody>
      </p:sp>
      <p:sp>
        <p:nvSpPr>
          <p:cNvPr id="31" name="Shape 29"/>
          <p:cNvSpPr/>
          <p:nvPr/>
        </p:nvSpPr>
        <p:spPr>
          <a:xfrm>
            <a:off x="457200" y="6446520"/>
            <a:ext cx="11274552" cy="0"/>
          </a:xfrm>
          <a:prstGeom prst="line">
            <a:avLst/>
          </a:prstGeom>
          <a:noFill/>
          <a:ln w="6350">
            <a:solidFill>
              <a:srgbClr val="D8CFBB"/>
            </a:solidFill>
            <a:prstDash val="solid"/>
          </a:ln>
        </p:spPr>
        <p:txBody>
          <a:bodyPr/>
          <a:lstStyle/>
          <a:p>
            <a:endParaRPr lang="en-US"/>
          </a:p>
        </p:txBody>
      </p:sp>
      <p:sp>
        <p:nvSpPr>
          <p:cNvPr id="32" name="Text 30"/>
          <p:cNvSpPr/>
          <p:nvPr/>
        </p:nvSpPr>
        <p:spPr>
          <a:xfrm>
            <a:off x="457200" y="6492240"/>
            <a:ext cx="7772400" cy="274320"/>
          </a:xfrm>
          <a:prstGeom prst="rect">
            <a:avLst/>
          </a:prstGeom>
          <a:noFill/>
          <a:ln/>
        </p:spPr>
        <p:txBody>
          <a:bodyPr wrap="square" lIns="0" tIns="0" rIns="0" bIns="0" rtlCol="0" anchor="ctr"/>
          <a:lstStyle/>
          <a:p>
            <a:pPr marL="0" indent="0" algn="l">
              <a:buNone/>
            </a:pPr>
            <a:r>
              <a:rPr lang="en-US" sz="900" dirty="0">
                <a:solidFill>
                  <a:srgbClr val="8A847D"/>
                </a:solidFill>
                <a:latin typeface="Calibri" pitchFamily="34" charset="0"/>
                <a:ea typeface="Calibri" pitchFamily="34" charset="-122"/>
                <a:cs typeface="Calibri" pitchFamily="34" charset="-120"/>
              </a:rPr>
              <a:t>Tooele County  |  Data Center Ordinance  |  Public Information</a:t>
            </a:r>
            <a:endParaRPr lang="en-US" sz="900" dirty="0"/>
          </a:p>
        </p:txBody>
      </p:sp>
      <p:sp>
        <p:nvSpPr>
          <p:cNvPr id="33" name="Text 31"/>
          <p:cNvSpPr/>
          <p:nvPr/>
        </p:nvSpPr>
        <p:spPr>
          <a:xfrm>
            <a:off x="10332720" y="6492240"/>
            <a:ext cx="1371600" cy="274320"/>
          </a:xfrm>
          <a:prstGeom prst="rect">
            <a:avLst/>
          </a:prstGeom>
          <a:noFill/>
          <a:ln/>
        </p:spPr>
        <p:txBody>
          <a:bodyPr wrap="square" lIns="0" tIns="0" rIns="0" bIns="0" rtlCol="0" anchor="ctr"/>
          <a:lstStyle/>
          <a:p>
            <a:pPr marL="0" indent="0" algn="r">
              <a:buNone/>
            </a:pPr>
            <a:r>
              <a:rPr lang="en-US" sz="900" dirty="0">
                <a:solidFill>
                  <a:srgbClr val="8A847D"/>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457200" y="457200"/>
            <a:ext cx="11274552" cy="640080"/>
          </a:xfrm>
          <a:prstGeom prst="rect">
            <a:avLst/>
          </a:prstGeom>
          <a:noFill/>
          <a:ln/>
        </p:spPr>
        <p:txBody>
          <a:bodyPr wrap="square" lIns="0" tIns="0" rIns="0" bIns="0" rtlCol="0" anchor="ctr"/>
          <a:lstStyle/>
          <a:p>
            <a:pPr marL="0" indent="0" algn="l">
              <a:buNone/>
            </a:pPr>
            <a:r>
              <a:rPr lang="en-US" sz="3400" b="1" dirty="0">
                <a:solidFill>
                  <a:srgbClr val="1E4D7B"/>
                </a:solidFill>
                <a:latin typeface="Cambria" pitchFamily="34" charset="0"/>
                <a:ea typeface="Cambria" pitchFamily="34" charset="-122"/>
                <a:cs typeface="Cambria" pitchFamily="34" charset="-120"/>
              </a:rPr>
              <a:t>Key dates and how to participate</a:t>
            </a:r>
            <a:endParaRPr lang="en-US" sz="3400" dirty="0"/>
          </a:p>
        </p:txBody>
      </p:sp>
      <p:sp>
        <p:nvSpPr>
          <p:cNvPr id="3" name="Text 1"/>
          <p:cNvSpPr/>
          <p:nvPr/>
        </p:nvSpPr>
        <p:spPr>
          <a:xfrm>
            <a:off x="457200" y="1097280"/>
            <a:ext cx="11274552" cy="457200"/>
          </a:xfrm>
          <a:prstGeom prst="rect">
            <a:avLst/>
          </a:prstGeom>
          <a:noFill/>
          <a:ln/>
        </p:spPr>
        <p:txBody>
          <a:bodyPr wrap="square" lIns="0" tIns="0" rIns="0" bIns="0" rtlCol="0" anchor="ctr"/>
          <a:lstStyle/>
          <a:p>
            <a:pPr marL="0" indent="0" algn="l">
              <a:buNone/>
            </a:pPr>
            <a:r>
              <a:rPr lang="en-US" sz="1600" i="1" dirty="0">
                <a:solidFill>
                  <a:srgbClr val="5A5550"/>
                </a:solidFill>
                <a:latin typeface="Calibri" pitchFamily="34" charset="0"/>
                <a:ea typeface="Calibri" pitchFamily="34" charset="-122"/>
                <a:cs typeface="Calibri" pitchFamily="34" charset="-120"/>
              </a:rPr>
              <a:t>Bring your questions, comments, and concerns.</a:t>
            </a:r>
            <a:endParaRPr lang="en-US" sz="1600" dirty="0"/>
          </a:p>
        </p:txBody>
      </p:sp>
      <p:sp>
        <p:nvSpPr>
          <p:cNvPr id="4" name="Text 2"/>
          <p:cNvSpPr/>
          <p:nvPr/>
        </p:nvSpPr>
        <p:spPr>
          <a:xfrm>
            <a:off x="457200" y="1737360"/>
            <a:ext cx="5029200" cy="365760"/>
          </a:xfrm>
          <a:prstGeom prst="rect">
            <a:avLst/>
          </a:prstGeom>
          <a:noFill/>
          <a:ln/>
        </p:spPr>
        <p:txBody>
          <a:bodyPr wrap="square" lIns="0" tIns="0" rIns="0" bIns="0" rtlCol="0" anchor="ctr"/>
          <a:lstStyle/>
          <a:p>
            <a:pPr marL="0" indent="0" algn="l">
              <a:buNone/>
            </a:pPr>
            <a:r>
              <a:rPr lang="en-US" sz="1300" b="1" dirty="0">
                <a:solidFill>
                  <a:srgbClr val="BD6B3C"/>
                </a:solidFill>
                <a:latin typeface="Calibri" pitchFamily="34" charset="0"/>
                <a:ea typeface="Calibri" pitchFamily="34" charset="-122"/>
                <a:cs typeface="Calibri" pitchFamily="34" charset="-120"/>
              </a:rPr>
              <a:t>Coming up</a:t>
            </a:r>
            <a:endParaRPr lang="en-US" sz="1300" dirty="0"/>
          </a:p>
        </p:txBody>
      </p:sp>
      <p:sp>
        <p:nvSpPr>
          <p:cNvPr id="5" name="Shape 3"/>
          <p:cNvSpPr/>
          <p:nvPr/>
        </p:nvSpPr>
        <p:spPr>
          <a:xfrm>
            <a:off x="457200" y="2148840"/>
            <a:ext cx="5029200" cy="0"/>
          </a:xfrm>
          <a:prstGeom prst="line">
            <a:avLst/>
          </a:prstGeom>
          <a:noFill/>
          <a:ln w="6350">
            <a:solidFill>
              <a:srgbClr val="D8CFBB"/>
            </a:solidFill>
            <a:prstDash val="solid"/>
          </a:ln>
        </p:spPr>
        <p:txBody>
          <a:bodyPr/>
          <a:lstStyle/>
          <a:p>
            <a:endParaRPr lang="en-US"/>
          </a:p>
        </p:txBody>
      </p:sp>
      <p:sp>
        <p:nvSpPr>
          <p:cNvPr id="9" name="Text 7"/>
          <p:cNvSpPr/>
          <p:nvPr/>
        </p:nvSpPr>
        <p:spPr>
          <a:xfrm>
            <a:off x="457200" y="2971800"/>
            <a:ext cx="5029200" cy="320040"/>
          </a:xfrm>
          <a:prstGeom prst="rect">
            <a:avLst/>
          </a:prstGeom>
          <a:noFill/>
          <a:ln/>
        </p:spPr>
        <p:txBody>
          <a:bodyPr wrap="square" lIns="0" tIns="0" rIns="0" bIns="0" rtlCol="0" anchor="ctr"/>
          <a:lstStyle/>
          <a:p>
            <a:pPr marL="0" indent="0" algn="l">
              <a:buNone/>
            </a:pPr>
            <a:r>
              <a:rPr lang="en-US" sz="1400" b="1" dirty="0">
                <a:solidFill>
                  <a:srgbClr val="2A2620"/>
                </a:solidFill>
                <a:latin typeface="Calibri" pitchFamily="34" charset="0"/>
                <a:ea typeface="Calibri" pitchFamily="34" charset="-122"/>
                <a:cs typeface="Calibri" pitchFamily="34" charset="-120"/>
              </a:rPr>
              <a:t>Planning Commission hearing</a:t>
            </a:r>
            <a:endParaRPr lang="en-US" sz="1400" dirty="0"/>
          </a:p>
        </p:txBody>
      </p:sp>
      <p:sp>
        <p:nvSpPr>
          <p:cNvPr id="10" name="Text 8"/>
          <p:cNvSpPr/>
          <p:nvPr/>
        </p:nvSpPr>
        <p:spPr>
          <a:xfrm>
            <a:off x="457200" y="3291840"/>
            <a:ext cx="5029200" cy="274320"/>
          </a:xfrm>
          <a:prstGeom prst="rect">
            <a:avLst/>
          </a:prstGeom>
          <a:noFill/>
          <a:ln/>
        </p:spPr>
        <p:txBody>
          <a:bodyPr wrap="square" lIns="0" tIns="0" rIns="0" bIns="0" rtlCol="0" anchor="ctr"/>
          <a:lstStyle/>
          <a:p>
            <a:pPr marL="0" indent="0" algn="l">
              <a:buNone/>
            </a:pPr>
            <a:r>
              <a:rPr lang="en-US" sz="1200" i="1" dirty="0">
                <a:solidFill>
                  <a:srgbClr val="5A5550"/>
                </a:solidFill>
                <a:latin typeface="Calibri" pitchFamily="34" charset="0"/>
                <a:ea typeface="Calibri" pitchFamily="34" charset="-122"/>
                <a:cs typeface="Calibri" pitchFamily="34" charset="-120"/>
              </a:rPr>
              <a:t>July 22, 7 pm</a:t>
            </a:r>
            <a:endParaRPr lang="en-US" sz="1200" dirty="0"/>
          </a:p>
        </p:txBody>
      </p:sp>
      <p:sp>
        <p:nvSpPr>
          <p:cNvPr id="11" name="Shape 9"/>
          <p:cNvSpPr/>
          <p:nvPr/>
        </p:nvSpPr>
        <p:spPr>
          <a:xfrm>
            <a:off x="457200" y="3703320"/>
            <a:ext cx="5029200" cy="0"/>
          </a:xfrm>
          <a:prstGeom prst="line">
            <a:avLst/>
          </a:prstGeom>
          <a:noFill/>
          <a:ln w="6350">
            <a:solidFill>
              <a:srgbClr val="D8CFBB"/>
            </a:solidFill>
            <a:prstDash val="solid"/>
          </a:ln>
        </p:spPr>
        <p:txBody>
          <a:bodyPr/>
          <a:lstStyle/>
          <a:p>
            <a:endParaRPr lang="en-US"/>
          </a:p>
        </p:txBody>
      </p:sp>
      <p:sp>
        <p:nvSpPr>
          <p:cNvPr id="12" name="Text 10"/>
          <p:cNvSpPr/>
          <p:nvPr/>
        </p:nvSpPr>
        <p:spPr>
          <a:xfrm>
            <a:off x="457200" y="3749040"/>
            <a:ext cx="5029200" cy="320040"/>
          </a:xfrm>
          <a:prstGeom prst="rect">
            <a:avLst/>
          </a:prstGeom>
          <a:noFill/>
          <a:ln/>
        </p:spPr>
        <p:txBody>
          <a:bodyPr wrap="square" lIns="0" tIns="0" rIns="0" bIns="0" rtlCol="0" anchor="ctr"/>
          <a:lstStyle/>
          <a:p>
            <a:pPr marL="0" indent="0" algn="l">
              <a:buNone/>
            </a:pPr>
            <a:r>
              <a:rPr lang="en-US" sz="1400" b="1" dirty="0">
                <a:solidFill>
                  <a:srgbClr val="2A2620"/>
                </a:solidFill>
                <a:latin typeface="Calibri" pitchFamily="34" charset="0"/>
                <a:ea typeface="Calibri" pitchFamily="34" charset="-122"/>
                <a:cs typeface="Calibri" pitchFamily="34" charset="-120"/>
              </a:rPr>
              <a:t>County Council</a:t>
            </a:r>
            <a:endParaRPr lang="en-US" sz="1400" dirty="0"/>
          </a:p>
        </p:txBody>
      </p:sp>
      <p:sp>
        <p:nvSpPr>
          <p:cNvPr id="13" name="Text 11"/>
          <p:cNvSpPr/>
          <p:nvPr/>
        </p:nvSpPr>
        <p:spPr>
          <a:xfrm>
            <a:off x="457200" y="4069080"/>
            <a:ext cx="5029200" cy="274320"/>
          </a:xfrm>
          <a:prstGeom prst="rect">
            <a:avLst/>
          </a:prstGeom>
          <a:noFill/>
          <a:ln/>
        </p:spPr>
        <p:txBody>
          <a:bodyPr wrap="square" lIns="0" tIns="0" rIns="0" bIns="0" rtlCol="0" anchor="ctr"/>
          <a:lstStyle/>
          <a:p>
            <a:pPr marL="0" indent="0" algn="l">
              <a:buNone/>
            </a:pPr>
            <a:r>
              <a:rPr lang="en-US" sz="1200" i="1" dirty="0">
                <a:solidFill>
                  <a:srgbClr val="5A5550"/>
                </a:solidFill>
                <a:latin typeface="Calibri" pitchFamily="34" charset="0"/>
                <a:ea typeface="Calibri" pitchFamily="34" charset="-122"/>
                <a:cs typeface="Calibri" pitchFamily="34" charset="-120"/>
              </a:rPr>
              <a:t>August 18, 6 pm</a:t>
            </a:r>
            <a:endParaRPr lang="en-US" sz="1200" dirty="0"/>
          </a:p>
        </p:txBody>
      </p:sp>
      <p:sp>
        <p:nvSpPr>
          <p:cNvPr id="14" name="Shape 12"/>
          <p:cNvSpPr/>
          <p:nvPr/>
        </p:nvSpPr>
        <p:spPr>
          <a:xfrm>
            <a:off x="457200" y="4480560"/>
            <a:ext cx="5029200" cy="0"/>
          </a:xfrm>
          <a:prstGeom prst="line">
            <a:avLst/>
          </a:prstGeom>
          <a:noFill/>
          <a:ln w="6350">
            <a:solidFill>
              <a:srgbClr val="D8CFBB"/>
            </a:solidFill>
            <a:prstDash val="solid"/>
          </a:ln>
        </p:spPr>
        <p:txBody>
          <a:bodyPr/>
          <a:lstStyle/>
          <a:p>
            <a:endParaRPr lang="en-US"/>
          </a:p>
        </p:txBody>
      </p:sp>
      <p:sp>
        <p:nvSpPr>
          <p:cNvPr id="17" name="Shape 15"/>
          <p:cNvSpPr/>
          <p:nvPr/>
        </p:nvSpPr>
        <p:spPr>
          <a:xfrm>
            <a:off x="5943600" y="1691640"/>
            <a:ext cx="5760720" cy="4480560"/>
          </a:xfrm>
          <a:prstGeom prst="roundRect">
            <a:avLst>
              <a:gd name="adj" fmla="val 3061"/>
            </a:avLst>
          </a:prstGeom>
          <a:solidFill>
            <a:srgbClr val="1E4D7B"/>
          </a:solidFill>
          <a:ln w="12700">
            <a:solidFill>
              <a:srgbClr val="1E4D7B"/>
            </a:solidFill>
            <a:prstDash val="solid"/>
          </a:ln>
        </p:spPr>
        <p:txBody>
          <a:bodyPr/>
          <a:lstStyle/>
          <a:p>
            <a:endParaRPr lang="en-US"/>
          </a:p>
        </p:txBody>
      </p:sp>
      <p:sp>
        <p:nvSpPr>
          <p:cNvPr id="18" name="Text 16"/>
          <p:cNvSpPr/>
          <p:nvPr/>
        </p:nvSpPr>
        <p:spPr>
          <a:xfrm>
            <a:off x="6172200" y="1874520"/>
            <a:ext cx="5303520" cy="365760"/>
          </a:xfrm>
          <a:prstGeom prst="rect">
            <a:avLst/>
          </a:prstGeom>
          <a:noFill/>
          <a:ln/>
        </p:spPr>
        <p:txBody>
          <a:bodyPr wrap="square" lIns="0" tIns="0" rIns="0" bIns="0" rtlCol="0" anchor="ctr"/>
          <a:lstStyle/>
          <a:p>
            <a:pPr marL="0" indent="0" algn="l">
              <a:buNone/>
            </a:pPr>
            <a:r>
              <a:rPr lang="en-US" sz="1300" i="1" dirty="0">
                <a:solidFill>
                  <a:srgbClr val="C9DBEA"/>
                </a:solidFill>
                <a:latin typeface="Calibri" pitchFamily="34" charset="0"/>
                <a:ea typeface="Calibri" pitchFamily="34" charset="-122"/>
                <a:cs typeface="Calibri" pitchFamily="34" charset="-120"/>
              </a:rPr>
              <a:t>Three ways to participate</a:t>
            </a:r>
            <a:endParaRPr lang="en-US" sz="1300" dirty="0"/>
          </a:p>
        </p:txBody>
      </p:sp>
      <p:sp>
        <p:nvSpPr>
          <p:cNvPr id="19" name="Text 17"/>
          <p:cNvSpPr/>
          <p:nvPr/>
        </p:nvSpPr>
        <p:spPr>
          <a:xfrm>
            <a:off x="6172200" y="2423160"/>
            <a:ext cx="5303520" cy="365760"/>
          </a:xfrm>
          <a:prstGeom prst="rect">
            <a:avLst/>
          </a:prstGeom>
          <a:noFill/>
          <a:ln/>
        </p:spPr>
        <p:txBody>
          <a:bodyPr wrap="square" lIns="0" tIns="0" rIns="0" bIns="0" rtlCol="0" anchor="ctr"/>
          <a:lstStyle/>
          <a:p>
            <a:pPr marL="0" indent="0" algn="l">
              <a:buNone/>
            </a:pPr>
            <a:r>
              <a:rPr lang="en-US" sz="2200" b="1" dirty="0">
                <a:solidFill>
                  <a:srgbClr val="FFFFFF"/>
                </a:solidFill>
                <a:latin typeface="Cambria" pitchFamily="34" charset="0"/>
                <a:ea typeface="Cambria" pitchFamily="34" charset="-122"/>
                <a:cs typeface="Cambria" pitchFamily="34" charset="-120"/>
              </a:rPr>
              <a:t>Attend</a:t>
            </a:r>
            <a:endParaRPr lang="en-US" sz="2200" dirty="0"/>
          </a:p>
        </p:txBody>
      </p:sp>
      <p:sp>
        <p:nvSpPr>
          <p:cNvPr id="20" name="Text 18"/>
          <p:cNvSpPr/>
          <p:nvPr/>
        </p:nvSpPr>
        <p:spPr>
          <a:xfrm>
            <a:off x="6172200" y="2880360"/>
            <a:ext cx="5303520" cy="640080"/>
          </a:xfrm>
          <a:prstGeom prst="rect">
            <a:avLst/>
          </a:prstGeom>
          <a:noFill/>
          <a:ln/>
        </p:spPr>
        <p:txBody>
          <a:bodyPr wrap="square" lIns="0" tIns="0" rIns="0" bIns="0" rtlCol="0" anchor="ctr"/>
          <a:lstStyle/>
          <a:p>
            <a:pPr marL="0" indent="0" algn="l">
              <a:buNone/>
            </a:pPr>
            <a:r>
              <a:rPr lang="en-US" sz="1300" dirty="0">
                <a:solidFill>
                  <a:srgbClr val="E2DBC9"/>
                </a:solidFill>
                <a:latin typeface="Calibri" pitchFamily="34" charset="0"/>
                <a:ea typeface="Calibri" pitchFamily="34" charset="-122"/>
                <a:cs typeface="Calibri" pitchFamily="34" charset="-120"/>
              </a:rPr>
              <a:t>Come to the Planning Commission hearing or the County Council meeting.</a:t>
            </a:r>
            <a:endParaRPr lang="en-US" sz="1300" dirty="0"/>
          </a:p>
        </p:txBody>
      </p:sp>
      <p:sp>
        <p:nvSpPr>
          <p:cNvPr id="21" name="Text 19"/>
          <p:cNvSpPr/>
          <p:nvPr/>
        </p:nvSpPr>
        <p:spPr>
          <a:xfrm>
            <a:off x="6172200" y="3657600"/>
            <a:ext cx="5303520" cy="365760"/>
          </a:xfrm>
          <a:prstGeom prst="rect">
            <a:avLst/>
          </a:prstGeom>
          <a:noFill/>
          <a:ln/>
        </p:spPr>
        <p:txBody>
          <a:bodyPr wrap="square" lIns="0" tIns="0" rIns="0" bIns="0" rtlCol="0" anchor="ctr"/>
          <a:lstStyle/>
          <a:p>
            <a:pPr marL="0" indent="0" algn="l">
              <a:buNone/>
            </a:pPr>
            <a:r>
              <a:rPr lang="en-US" sz="2200" b="1" dirty="0">
                <a:solidFill>
                  <a:srgbClr val="FFFFFF"/>
                </a:solidFill>
                <a:latin typeface="Cambria" pitchFamily="34" charset="0"/>
                <a:ea typeface="Cambria" pitchFamily="34" charset="-122"/>
                <a:cs typeface="Cambria" pitchFamily="34" charset="-120"/>
              </a:rPr>
              <a:t>Comment</a:t>
            </a:r>
            <a:endParaRPr lang="en-US" sz="2200" dirty="0"/>
          </a:p>
        </p:txBody>
      </p:sp>
      <p:sp>
        <p:nvSpPr>
          <p:cNvPr id="22" name="Text 20"/>
          <p:cNvSpPr/>
          <p:nvPr/>
        </p:nvSpPr>
        <p:spPr>
          <a:xfrm>
            <a:off x="6172200" y="4114800"/>
            <a:ext cx="5303520" cy="640080"/>
          </a:xfrm>
          <a:prstGeom prst="rect">
            <a:avLst/>
          </a:prstGeom>
          <a:noFill/>
          <a:ln/>
        </p:spPr>
        <p:txBody>
          <a:bodyPr wrap="square" lIns="0" tIns="0" rIns="0" bIns="0" rtlCol="0" anchor="ctr"/>
          <a:lstStyle/>
          <a:p>
            <a:pPr marL="0" indent="0" algn="l">
              <a:buNone/>
            </a:pPr>
            <a:r>
              <a:rPr lang="en-US" sz="1300" dirty="0">
                <a:solidFill>
                  <a:srgbClr val="E2DBC9"/>
                </a:solidFill>
                <a:latin typeface="Calibri" pitchFamily="34" charset="0"/>
                <a:ea typeface="Calibri" pitchFamily="34" charset="-122"/>
                <a:cs typeface="Calibri" pitchFamily="34" charset="-120"/>
              </a:rPr>
              <a:t>Submit written comments to the County Community Development’s office at any time before the Council hearing.</a:t>
            </a:r>
            <a:endParaRPr lang="en-US" sz="1300" dirty="0"/>
          </a:p>
        </p:txBody>
      </p:sp>
      <p:sp>
        <p:nvSpPr>
          <p:cNvPr id="23" name="Text 21"/>
          <p:cNvSpPr/>
          <p:nvPr/>
        </p:nvSpPr>
        <p:spPr>
          <a:xfrm>
            <a:off x="6172200" y="4892040"/>
            <a:ext cx="5303520" cy="365760"/>
          </a:xfrm>
          <a:prstGeom prst="rect">
            <a:avLst/>
          </a:prstGeom>
          <a:noFill/>
          <a:ln/>
        </p:spPr>
        <p:txBody>
          <a:bodyPr wrap="square" lIns="0" tIns="0" rIns="0" bIns="0" rtlCol="0" anchor="ctr"/>
          <a:lstStyle/>
          <a:p>
            <a:pPr marL="0" indent="0" algn="l">
              <a:buNone/>
            </a:pPr>
            <a:r>
              <a:rPr lang="en-US" sz="2200" b="1" dirty="0">
                <a:solidFill>
                  <a:srgbClr val="FFFFFF"/>
                </a:solidFill>
                <a:latin typeface="Cambria" pitchFamily="34" charset="0"/>
                <a:ea typeface="Cambria" pitchFamily="34" charset="-122"/>
                <a:cs typeface="Cambria" pitchFamily="34" charset="-120"/>
              </a:rPr>
              <a:t>Read</a:t>
            </a:r>
            <a:endParaRPr lang="en-US" sz="2200" dirty="0"/>
          </a:p>
        </p:txBody>
      </p:sp>
      <p:sp>
        <p:nvSpPr>
          <p:cNvPr id="24" name="Text 22"/>
          <p:cNvSpPr/>
          <p:nvPr/>
        </p:nvSpPr>
        <p:spPr>
          <a:xfrm>
            <a:off x="6172200" y="5349240"/>
            <a:ext cx="5303520" cy="640080"/>
          </a:xfrm>
          <a:prstGeom prst="rect">
            <a:avLst/>
          </a:prstGeom>
          <a:noFill/>
          <a:ln/>
        </p:spPr>
        <p:txBody>
          <a:bodyPr wrap="square" lIns="0" tIns="0" rIns="0" bIns="0" rtlCol="0" anchor="ctr"/>
          <a:lstStyle/>
          <a:p>
            <a:pPr marL="0" indent="0" algn="l">
              <a:buNone/>
            </a:pPr>
            <a:r>
              <a:rPr lang="en-US" sz="1300" dirty="0">
                <a:solidFill>
                  <a:srgbClr val="E2DBC9"/>
                </a:solidFill>
                <a:latin typeface="Calibri" pitchFamily="34" charset="0"/>
                <a:ea typeface="Calibri" pitchFamily="34" charset="-122"/>
                <a:cs typeface="Calibri" pitchFamily="34" charset="-120"/>
              </a:rPr>
              <a:t>Visit the County’s public information website for the full ordinance text (</a:t>
            </a:r>
            <a:r>
              <a:rPr lang="en-US" sz="1300" dirty="0" err="1">
                <a:solidFill>
                  <a:srgbClr val="E2DBC9"/>
                </a:solidFill>
                <a:latin typeface="Calibri" pitchFamily="34" charset="0"/>
                <a:ea typeface="Calibri" pitchFamily="34" charset="-122"/>
                <a:cs typeface="Calibri" pitchFamily="34" charset="-120"/>
              </a:rPr>
              <a:t>growtooele.com</a:t>
            </a:r>
            <a:r>
              <a:rPr lang="en-US" sz="1300" dirty="0">
                <a:solidFill>
                  <a:srgbClr val="E2DBC9"/>
                </a:solidFill>
                <a:latin typeface="Calibri" pitchFamily="34" charset="0"/>
                <a:ea typeface="Calibri" pitchFamily="34" charset="-122"/>
                <a:cs typeface="Calibri" pitchFamily="34" charset="-120"/>
              </a:rPr>
              <a:t> / Data Center).</a:t>
            </a:r>
            <a:endParaRPr lang="en-US" sz="1300" dirty="0"/>
          </a:p>
        </p:txBody>
      </p:sp>
      <p:sp>
        <p:nvSpPr>
          <p:cNvPr id="25" name="Shape 23"/>
          <p:cNvSpPr/>
          <p:nvPr/>
        </p:nvSpPr>
        <p:spPr>
          <a:xfrm>
            <a:off x="457200" y="6446520"/>
            <a:ext cx="11274552" cy="0"/>
          </a:xfrm>
          <a:prstGeom prst="line">
            <a:avLst/>
          </a:prstGeom>
          <a:noFill/>
          <a:ln w="6350">
            <a:solidFill>
              <a:srgbClr val="D8CFBB"/>
            </a:solidFill>
            <a:prstDash val="solid"/>
          </a:ln>
        </p:spPr>
        <p:txBody>
          <a:bodyPr/>
          <a:lstStyle/>
          <a:p>
            <a:endParaRPr lang="en-US"/>
          </a:p>
        </p:txBody>
      </p:sp>
      <p:sp>
        <p:nvSpPr>
          <p:cNvPr id="26" name="Text 24"/>
          <p:cNvSpPr/>
          <p:nvPr/>
        </p:nvSpPr>
        <p:spPr>
          <a:xfrm>
            <a:off x="457200" y="6492240"/>
            <a:ext cx="7772400" cy="274320"/>
          </a:xfrm>
          <a:prstGeom prst="rect">
            <a:avLst/>
          </a:prstGeom>
          <a:noFill/>
          <a:ln/>
        </p:spPr>
        <p:txBody>
          <a:bodyPr wrap="square" lIns="0" tIns="0" rIns="0" bIns="0" rtlCol="0" anchor="ctr"/>
          <a:lstStyle/>
          <a:p>
            <a:pPr marL="0" indent="0" algn="l">
              <a:buNone/>
            </a:pPr>
            <a:r>
              <a:rPr lang="en-US" sz="900" dirty="0">
                <a:solidFill>
                  <a:srgbClr val="8A847D"/>
                </a:solidFill>
                <a:latin typeface="Calibri" pitchFamily="34" charset="0"/>
                <a:ea typeface="Calibri" pitchFamily="34" charset="-122"/>
                <a:cs typeface="Calibri" pitchFamily="34" charset="-120"/>
              </a:rPr>
              <a:t>Tooele County  |  Data Center Ordinance  |  Public Information</a:t>
            </a:r>
            <a:endParaRPr lang="en-US" sz="900" dirty="0"/>
          </a:p>
        </p:txBody>
      </p:sp>
      <p:sp>
        <p:nvSpPr>
          <p:cNvPr id="27" name="Text 25"/>
          <p:cNvSpPr/>
          <p:nvPr/>
        </p:nvSpPr>
        <p:spPr>
          <a:xfrm>
            <a:off x="10332720" y="6492240"/>
            <a:ext cx="1371600" cy="274320"/>
          </a:xfrm>
          <a:prstGeom prst="rect">
            <a:avLst/>
          </a:prstGeom>
          <a:noFill/>
          <a:ln/>
        </p:spPr>
        <p:txBody>
          <a:bodyPr wrap="square" lIns="0" tIns="0" rIns="0" bIns="0" rtlCol="0" anchor="ctr"/>
          <a:lstStyle/>
          <a:p>
            <a:pPr marL="0" indent="0" algn="r">
              <a:buNone/>
            </a:pPr>
            <a:r>
              <a:rPr lang="en-US" sz="900" dirty="0">
                <a:solidFill>
                  <a:srgbClr val="8A847D"/>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6324F"/>
        </a:solidFill>
        <a:effectLst/>
      </p:bgPr>
    </p:bg>
    <p:spTree>
      <p:nvGrpSpPr>
        <p:cNvPr id="1" name=""/>
        <p:cNvGrpSpPr/>
        <p:nvPr/>
      </p:nvGrpSpPr>
      <p:grpSpPr>
        <a:xfrm>
          <a:off x="0" y="0"/>
          <a:ext cx="0" cy="0"/>
          <a:chOff x="0" y="0"/>
          <a:chExt cx="0" cy="0"/>
        </a:xfrm>
      </p:grpSpPr>
      <p:sp>
        <p:nvSpPr>
          <p:cNvPr id="2" name="Shape 0"/>
          <p:cNvSpPr/>
          <p:nvPr/>
        </p:nvSpPr>
        <p:spPr>
          <a:xfrm>
            <a:off x="457200" y="2286000"/>
            <a:ext cx="137160" cy="1463040"/>
          </a:xfrm>
          <a:prstGeom prst="rect">
            <a:avLst/>
          </a:prstGeom>
          <a:solidFill>
            <a:srgbClr val="BD6B3C"/>
          </a:solidFill>
          <a:ln w="12700">
            <a:solidFill>
              <a:srgbClr val="BD6B3C"/>
            </a:solidFill>
            <a:prstDash val="solid"/>
          </a:ln>
        </p:spPr>
        <p:txBody>
          <a:bodyPr/>
          <a:lstStyle/>
          <a:p>
            <a:endParaRPr lang="en-US"/>
          </a:p>
        </p:txBody>
      </p:sp>
      <p:sp>
        <p:nvSpPr>
          <p:cNvPr id="3" name="Text 1"/>
          <p:cNvSpPr/>
          <p:nvPr/>
        </p:nvSpPr>
        <p:spPr>
          <a:xfrm>
            <a:off x="822960" y="2194560"/>
            <a:ext cx="10515600" cy="548640"/>
          </a:xfrm>
          <a:prstGeom prst="rect">
            <a:avLst/>
          </a:prstGeom>
          <a:noFill/>
          <a:ln/>
        </p:spPr>
        <p:txBody>
          <a:bodyPr wrap="square" lIns="0" tIns="0" rIns="0" bIns="0" rtlCol="0" anchor="ctr"/>
          <a:lstStyle/>
          <a:p>
            <a:pPr marL="0" indent="0" algn="l">
              <a:buNone/>
            </a:pPr>
            <a:r>
              <a:rPr lang="en-US" sz="2000" dirty="0">
                <a:solidFill>
                  <a:srgbClr val="C9C2B5"/>
                </a:solidFill>
                <a:latin typeface="Calibri" pitchFamily="34" charset="0"/>
                <a:ea typeface="Calibri" pitchFamily="34" charset="-122"/>
                <a:cs typeface="Calibri" pitchFamily="34" charset="-120"/>
              </a:rPr>
              <a:t>Thank you</a:t>
            </a:r>
            <a:endParaRPr lang="en-US" sz="2000" dirty="0"/>
          </a:p>
        </p:txBody>
      </p:sp>
      <p:sp>
        <p:nvSpPr>
          <p:cNvPr id="4" name="Text 2"/>
          <p:cNvSpPr/>
          <p:nvPr/>
        </p:nvSpPr>
        <p:spPr>
          <a:xfrm>
            <a:off x="822960" y="2651760"/>
            <a:ext cx="10515600" cy="1097280"/>
          </a:xfrm>
          <a:prstGeom prst="rect">
            <a:avLst/>
          </a:prstGeom>
          <a:noFill/>
          <a:ln/>
        </p:spPr>
        <p:txBody>
          <a:bodyPr wrap="square" lIns="0" tIns="0" rIns="0" bIns="0" rtlCol="0" anchor="ctr"/>
          <a:lstStyle/>
          <a:p>
            <a:pPr marL="0" indent="0" algn="l">
              <a:buNone/>
            </a:pPr>
            <a:r>
              <a:rPr lang="en-US" sz="4400" b="1" dirty="0">
                <a:solidFill>
                  <a:srgbClr val="FFFFFF"/>
                </a:solidFill>
                <a:latin typeface="Cambria" pitchFamily="34" charset="0"/>
                <a:ea typeface="Cambria" pitchFamily="34" charset="-122"/>
                <a:cs typeface="Cambria" pitchFamily="34" charset="-120"/>
              </a:rPr>
              <a:t>Learn more.  Weigh in.  Help shape the outcome.</a:t>
            </a:r>
            <a:endParaRPr lang="en-US" sz="4400" dirty="0"/>
          </a:p>
        </p:txBody>
      </p:sp>
      <p:sp>
        <p:nvSpPr>
          <p:cNvPr id="5" name="Shape 3"/>
          <p:cNvSpPr/>
          <p:nvPr/>
        </p:nvSpPr>
        <p:spPr>
          <a:xfrm>
            <a:off x="822960" y="4023360"/>
            <a:ext cx="3657600" cy="0"/>
          </a:xfrm>
          <a:prstGeom prst="line">
            <a:avLst/>
          </a:prstGeom>
          <a:noFill/>
          <a:ln w="19050">
            <a:solidFill>
              <a:srgbClr val="BD6B3C"/>
            </a:solidFill>
            <a:prstDash val="solid"/>
          </a:ln>
        </p:spPr>
        <p:txBody>
          <a:bodyPr/>
          <a:lstStyle/>
          <a:p>
            <a:endParaRPr lang="en-US"/>
          </a:p>
        </p:txBody>
      </p:sp>
      <p:sp>
        <p:nvSpPr>
          <p:cNvPr id="6" name="Text 4"/>
          <p:cNvSpPr/>
          <p:nvPr/>
        </p:nvSpPr>
        <p:spPr>
          <a:xfrm>
            <a:off x="822960" y="4297680"/>
            <a:ext cx="10515600" cy="365760"/>
          </a:xfrm>
          <a:prstGeom prst="rect">
            <a:avLst/>
          </a:prstGeom>
          <a:noFill/>
          <a:ln/>
        </p:spPr>
        <p:txBody>
          <a:bodyPr wrap="square" lIns="0" tIns="0" rIns="0" bIns="0" rtlCol="0" anchor="ctr"/>
          <a:lstStyle/>
          <a:p>
            <a:pPr marL="0" indent="0" algn="l">
              <a:buNone/>
            </a:pPr>
            <a:r>
              <a:rPr lang="en-US" sz="1400" i="1" dirty="0">
                <a:solidFill>
                  <a:srgbClr val="C9DBEA"/>
                </a:solidFill>
                <a:latin typeface="Calibri" pitchFamily="34" charset="0"/>
                <a:ea typeface="Calibri" pitchFamily="34" charset="-122"/>
                <a:cs typeface="Calibri" pitchFamily="34" charset="-120"/>
              </a:rPr>
              <a:t>Public information website</a:t>
            </a:r>
            <a:endParaRPr lang="en-US" sz="1400" dirty="0"/>
          </a:p>
        </p:txBody>
      </p:sp>
      <p:sp>
        <p:nvSpPr>
          <p:cNvPr id="7" name="Text 5"/>
          <p:cNvSpPr/>
          <p:nvPr/>
        </p:nvSpPr>
        <p:spPr>
          <a:xfrm>
            <a:off x="822960" y="4572000"/>
            <a:ext cx="10515600" cy="457200"/>
          </a:xfrm>
          <a:prstGeom prst="rect">
            <a:avLst/>
          </a:prstGeom>
          <a:noFill/>
          <a:ln/>
        </p:spPr>
        <p:txBody>
          <a:bodyPr wrap="square" lIns="0" tIns="0" rIns="0" bIns="0" rtlCol="0" anchor="ctr"/>
          <a:lstStyle/>
          <a:p>
            <a:pPr marL="0" indent="0" algn="l">
              <a:buNone/>
            </a:pPr>
            <a:r>
              <a:rPr lang="en-US" sz="2200" dirty="0" err="1">
                <a:solidFill>
                  <a:srgbClr val="FFFFFF"/>
                </a:solidFill>
                <a:latin typeface="Calibri" pitchFamily="34" charset="0"/>
                <a:cs typeface="Calibri" pitchFamily="34" charset="-120"/>
              </a:rPr>
              <a:t>Growtooele.com</a:t>
            </a:r>
            <a:r>
              <a:rPr lang="en-US" sz="2200" dirty="0">
                <a:solidFill>
                  <a:srgbClr val="FFFFFF"/>
                </a:solidFill>
                <a:latin typeface="Calibri" pitchFamily="34" charset="0"/>
                <a:cs typeface="Calibri" pitchFamily="34" charset="-120"/>
              </a:rPr>
              <a:t> / Data Center</a:t>
            </a:r>
            <a:endParaRPr lang="en-US" sz="2200" dirty="0"/>
          </a:p>
        </p:txBody>
      </p:sp>
      <p:sp>
        <p:nvSpPr>
          <p:cNvPr id="10" name="Text 8"/>
          <p:cNvSpPr/>
          <p:nvPr/>
        </p:nvSpPr>
        <p:spPr>
          <a:xfrm>
            <a:off x="822960" y="6172200"/>
            <a:ext cx="10515600" cy="274320"/>
          </a:xfrm>
          <a:prstGeom prst="rect">
            <a:avLst/>
          </a:prstGeom>
          <a:noFill/>
          <a:ln/>
        </p:spPr>
        <p:txBody>
          <a:bodyPr wrap="square" lIns="0" tIns="0" rIns="0" bIns="0" rtlCol="0" anchor="ctr"/>
          <a:lstStyle/>
          <a:p>
            <a:pPr marL="0" indent="0" algn="l">
              <a:buNone/>
            </a:pPr>
            <a:r>
              <a:rPr lang="en-US" sz="1000" i="1" dirty="0">
                <a:solidFill>
                  <a:srgbClr val="8A847D"/>
                </a:solidFill>
                <a:latin typeface="Calibri" pitchFamily="34" charset="0"/>
                <a:ea typeface="Calibri" pitchFamily="34" charset="-122"/>
                <a:cs typeface="Calibri" pitchFamily="34" charset="-120"/>
              </a:rPr>
              <a:t>Draft prepared for public information.  Materials subject to revision through the adoption process.</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457200" y="457200"/>
            <a:ext cx="11274552" cy="640080"/>
          </a:xfrm>
          <a:prstGeom prst="rect">
            <a:avLst/>
          </a:prstGeom>
          <a:noFill/>
          <a:ln/>
        </p:spPr>
        <p:txBody>
          <a:bodyPr wrap="square" lIns="0" tIns="0" rIns="0" bIns="0" rtlCol="0" anchor="ctr"/>
          <a:lstStyle/>
          <a:p>
            <a:pPr marL="0" indent="0" algn="l">
              <a:buNone/>
            </a:pPr>
            <a:r>
              <a:rPr lang="en-US" sz="3400" b="1" dirty="0">
                <a:solidFill>
                  <a:srgbClr val="1E4D7B"/>
                </a:solidFill>
                <a:latin typeface="Cambria" pitchFamily="34" charset="0"/>
                <a:ea typeface="Cambria" pitchFamily="34" charset="-122"/>
                <a:cs typeface="Cambria" pitchFamily="34" charset="-120"/>
              </a:rPr>
              <a:t>Why an ordinance, and why now?</a:t>
            </a:r>
            <a:endParaRPr lang="en-US" sz="3400" dirty="0"/>
          </a:p>
        </p:txBody>
      </p:sp>
      <p:sp>
        <p:nvSpPr>
          <p:cNvPr id="3" name="Text 1"/>
          <p:cNvSpPr/>
          <p:nvPr/>
        </p:nvSpPr>
        <p:spPr>
          <a:xfrm>
            <a:off x="457200" y="1097280"/>
            <a:ext cx="11274552" cy="457200"/>
          </a:xfrm>
          <a:prstGeom prst="rect">
            <a:avLst/>
          </a:prstGeom>
          <a:noFill/>
          <a:ln/>
        </p:spPr>
        <p:txBody>
          <a:bodyPr wrap="square" lIns="0" tIns="0" rIns="0" bIns="0" rtlCol="0" anchor="ctr"/>
          <a:lstStyle/>
          <a:p>
            <a:pPr marL="0" indent="0" algn="l">
              <a:buNone/>
            </a:pPr>
            <a:r>
              <a:rPr lang="en-US" sz="1600" i="1" dirty="0">
                <a:solidFill>
                  <a:srgbClr val="5A5550"/>
                </a:solidFill>
                <a:latin typeface="Calibri" pitchFamily="34" charset="0"/>
                <a:ea typeface="Calibri" pitchFamily="34" charset="-122"/>
                <a:cs typeface="Calibri" pitchFamily="34" charset="-120"/>
              </a:rPr>
              <a:t>Tooele County does not have a data center ordinance today.</a:t>
            </a:r>
            <a:endParaRPr lang="en-US" sz="1600" dirty="0"/>
          </a:p>
        </p:txBody>
      </p:sp>
      <p:sp>
        <p:nvSpPr>
          <p:cNvPr id="4" name="Text 2"/>
          <p:cNvSpPr/>
          <p:nvPr/>
        </p:nvSpPr>
        <p:spPr>
          <a:xfrm>
            <a:off x="457200" y="1737360"/>
            <a:ext cx="6858000" cy="548640"/>
          </a:xfrm>
          <a:prstGeom prst="rect">
            <a:avLst/>
          </a:prstGeom>
          <a:noFill/>
          <a:ln/>
        </p:spPr>
        <p:txBody>
          <a:bodyPr wrap="square" lIns="0" tIns="0" rIns="0" bIns="0" rtlCol="0" anchor="ctr"/>
          <a:lstStyle/>
          <a:p>
            <a:pPr marL="0" indent="0" algn="l">
              <a:buNone/>
            </a:pPr>
            <a:r>
              <a:rPr lang="en-US" sz="1600" dirty="0">
                <a:solidFill>
                  <a:srgbClr val="2A2620"/>
                </a:solidFill>
                <a:latin typeface="Calibri" pitchFamily="34" charset="0"/>
                <a:ea typeface="Calibri" pitchFamily="34" charset="-122"/>
                <a:cs typeface="Calibri" pitchFamily="34" charset="-120"/>
              </a:rPr>
              <a:t>Data centers are being proposed across Utah — including in and around Tooele County.</a:t>
            </a:r>
            <a:endParaRPr lang="en-US" sz="1600" dirty="0"/>
          </a:p>
        </p:txBody>
      </p:sp>
      <p:sp>
        <p:nvSpPr>
          <p:cNvPr id="5" name="Text 3"/>
          <p:cNvSpPr/>
          <p:nvPr/>
        </p:nvSpPr>
        <p:spPr>
          <a:xfrm>
            <a:off x="457200" y="2331720"/>
            <a:ext cx="6858000" cy="822960"/>
          </a:xfrm>
          <a:prstGeom prst="rect">
            <a:avLst/>
          </a:prstGeom>
          <a:noFill/>
          <a:ln/>
        </p:spPr>
        <p:txBody>
          <a:bodyPr wrap="square" lIns="0" tIns="0" rIns="0" bIns="0" rtlCol="0" anchor="ctr"/>
          <a:lstStyle/>
          <a:p>
            <a:pPr marL="0" indent="0" algn="l">
              <a:buNone/>
            </a:pPr>
            <a:r>
              <a:rPr lang="en-US" sz="1500" dirty="0">
                <a:solidFill>
                  <a:srgbClr val="5A5550"/>
                </a:solidFill>
                <a:latin typeface="Calibri" pitchFamily="34" charset="0"/>
                <a:ea typeface="Calibri" pitchFamily="34" charset="-122"/>
                <a:cs typeface="Calibri" pitchFamily="34" charset="-120"/>
              </a:rPr>
              <a:t>Without a specific ordinance, </a:t>
            </a:r>
            <a:r>
              <a:rPr lang="en-US" sz="1500" b="1" dirty="0">
                <a:solidFill>
                  <a:srgbClr val="5A5550"/>
                </a:solidFill>
                <a:latin typeface="Calibri" pitchFamily="34" charset="0"/>
                <a:ea typeface="Calibri" pitchFamily="34" charset="-122"/>
                <a:cs typeface="Calibri" pitchFamily="34" charset="-120"/>
              </a:rPr>
              <a:t>each application gets reviewed on a case-by-case basis</a:t>
            </a:r>
            <a:r>
              <a:rPr lang="en-US" sz="1500" dirty="0">
                <a:solidFill>
                  <a:srgbClr val="5A5550"/>
                </a:solidFill>
                <a:latin typeface="Calibri" pitchFamily="34" charset="0"/>
                <a:ea typeface="Calibri" pitchFamily="34" charset="-122"/>
                <a:cs typeface="Calibri" pitchFamily="34" charset="-120"/>
              </a:rPr>
              <a:t> under general zoning — creating uncertainty for residents, applicants, and staff.</a:t>
            </a:r>
            <a:endParaRPr lang="en-US" sz="1500" dirty="0"/>
          </a:p>
        </p:txBody>
      </p:sp>
      <p:sp>
        <p:nvSpPr>
          <p:cNvPr id="6" name="Text 4"/>
          <p:cNvSpPr/>
          <p:nvPr/>
        </p:nvSpPr>
        <p:spPr>
          <a:xfrm>
            <a:off x="457200" y="3246120"/>
            <a:ext cx="6858000" cy="822960"/>
          </a:xfrm>
          <a:prstGeom prst="rect">
            <a:avLst/>
          </a:prstGeom>
          <a:noFill/>
          <a:ln/>
        </p:spPr>
        <p:txBody>
          <a:bodyPr wrap="square" lIns="0" tIns="0" rIns="0" bIns="0" rtlCol="0" anchor="ctr"/>
          <a:lstStyle/>
          <a:p>
            <a:pPr marL="0" indent="0" algn="l">
              <a:buNone/>
            </a:pPr>
            <a:r>
              <a:rPr lang="en-US" sz="1500" dirty="0">
                <a:solidFill>
                  <a:srgbClr val="5A5550"/>
                </a:solidFill>
                <a:latin typeface="Calibri" pitchFamily="34" charset="0"/>
                <a:ea typeface="Calibri" pitchFamily="34" charset="-122"/>
                <a:cs typeface="Calibri" pitchFamily="34" charset="-120"/>
              </a:rPr>
              <a:t>The proposed ordinance sets </a:t>
            </a:r>
            <a:r>
              <a:rPr lang="en-US" sz="1500" b="1" dirty="0">
                <a:solidFill>
                  <a:srgbClr val="5A5550"/>
                </a:solidFill>
                <a:latin typeface="Calibri" pitchFamily="34" charset="0"/>
                <a:ea typeface="Calibri" pitchFamily="34" charset="-122"/>
                <a:cs typeface="Calibri" pitchFamily="34" charset="-120"/>
              </a:rPr>
              <a:t>clear, published standards</a:t>
            </a:r>
            <a:r>
              <a:rPr lang="en-US" sz="1500" dirty="0">
                <a:solidFill>
                  <a:srgbClr val="5A5550"/>
                </a:solidFill>
                <a:latin typeface="Calibri" pitchFamily="34" charset="0"/>
                <a:ea typeface="Calibri" pitchFamily="34" charset="-122"/>
                <a:cs typeface="Calibri" pitchFamily="34" charset="-120"/>
              </a:rPr>
              <a:t> that apply the same way to every applicant, on every site, from day one.</a:t>
            </a:r>
            <a:endParaRPr lang="en-US" sz="1500" dirty="0"/>
          </a:p>
        </p:txBody>
      </p:sp>
      <p:sp>
        <p:nvSpPr>
          <p:cNvPr id="7" name="Text 5"/>
          <p:cNvSpPr/>
          <p:nvPr/>
        </p:nvSpPr>
        <p:spPr>
          <a:xfrm>
            <a:off x="457200" y="4160520"/>
            <a:ext cx="6858000" cy="822960"/>
          </a:xfrm>
          <a:prstGeom prst="rect">
            <a:avLst/>
          </a:prstGeom>
          <a:noFill/>
          <a:ln/>
        </p:spPr>
        <p:txBody>
          <a:bodyPr wrap="square" lIns="0" tIns="0" rIns="0" bIns="0" rtlCol="0" anchor="ctr"/>
          <a:lstStyle/>
          <a:p>
            <a:pPr marL="0" indent="0" algn="l">
              <a:buNone/>
            </a:pPr>
            <a:r>
              <a:rPr lang="en-US" sz="1500" dirty="0">
                <a:solidFill>
                  <a:srgbClr val="5A5550"/>
                </a:solidFill>
                <a:latin typeface="Calibri" pitchFamily="34" charset="0"/>
                <a:ea typeface="Calibri" pitchFamily="34" charset="-122"/>
                <a:cs typeface="Calibri" pitchFamily="34" charset="-120"/>
              </a:rPr>
              <a:t>Getting the rules in place </a:t>
            </a:r>
            <a:r>
              <a:rPr lang="en-US" sz="1500" b="1" dirty="0">
                <a:solidFill>
                  <a:srgbClr val="5A5550"/>
                </a:solidFill>
                <a:latin typeface="Calibri" pitchFamily="34" charset="0"/>
                <a:ea typeface="Calibri" pitchFamily="34" charset="-122"/>
                <a:cs typeface="Calibri" pitchFamily="34" charset="-120"/>
              </a:rPr>
              <a:t>before an applicant submits an application</a:t>
            </a:r>
            <a:r>
              <a:rPr lang="en-US" sz="1500" dirty="0">
                <a:solidFill>
                  <a:srgbClr val="5A5550"/>
                </a:solidFill>
                <a:latin typeface="Calibri" pitchFamily="34" charset="0"/>
                <a:ea typeface="Calibri" pitchFamily="34" charset="-122"/>
                <a:cs typeface="Calibri" pitchFamily="34" charset="-120"/>
              </a:rPr>
              <a:t> gives the County the ability to shape outcomes, rather than react to them.</a:t>
            </a:r>
            <a:endParaRPr lang="en-US" sz="1500" dirty="0"/>
          </a:p>
        </p:txBody>
      </p:sp>
      <p:sp>
        <p:nvSpPr>
          <p:cNvPr id="8" name="Shape 6"/>
          <p:cNvSpPr/>
          <p:nvPr/>
        </p:nvSpPr>
        <p:spPr>
          <a:xfrm>
            <a:off x="7772400" y="1737360"/>
            <a:ext cx="3931920" cy="4206240"/>
          </a:xfrm>
          <a:prstGeom prst="roundRect">
            <a:avLst>
              <a:gd name="adj" fmla="val 3488"/>
            </a:avLst>
          </a:prstGeom>
          <a:solidFill>
            <a:srgbClr val="1E4D7B"/>
          </a:solidFill>
          <a:ln w="12700">
            <a:solidFill>
              <a:srgbClr val="1E4D7B"/>
            </a:solidFill>
            <a:prstDash val="solid"/>
          </a:ln>
        </p:spPr>
        <p:txBody>
          <a:bodyPr/>
          <a:lstStyle/>
          <a:p>
            <a:endParaRPr lang="en-US"/>
          </a:p>
        </p:txBody>
      </p:sp>
      <p:sp>
        <p:nvSpPr>
          <p:cNvPr id="9" name="Text 7"/>
          <p:cNvSpPr/>
          <p:nvPr/>
        </p:nvSpPr>
        <p:spPr>
          <a:xfrm>
            <a:off x="7955280" y="1874520"/>
            <a:ext cx="3566160" cy="365760"/>
          </a:xfrm>
          <a:prstGeom prst="rect">
            <a:avLst/>
          </a:prstGeom>
          <a:noFill/>
          <a:ln/>
        </p:spPr>
        <p:txBody>
          <a:bodyPr wrap="square" lIns="0" tIns="0" rIns="0" bIns="0" rtlCol="0" anchor="ctr"/>
          <a:lstStyle/>
          <a:p>
            <a:pPr marL="0" indent="0" algn="l">
              <a:buNone/>
            </a:pPr>
            <a:r>
              <a:rPr lang="en-US" sz="1200" i="1" dirty="0">
                <a:solidFill>
                  <a:srgbClr val="C9DBEA"/>
                </a:solidFill>
                <a:latin typeface="Calibri" pitchFamily="34" charset="0"/>
                <a:ea typeface="Calibri" pitchFamily="34" charset="-122"/>
                <a:cs typeface="Calibri" pitchFamily="34" charset="-120"/>
              </a:rPr>
              <a:t>A quick reference</a:t>
            </a:r>
            <a:endParaRPr lang="en-US" sz="1200" dirty="0"/>
          </a:p>
        </p:txBody>
      </p:sp>
      <p:sp>
        <p:nvSpPr>
          <p:cNvPr id="10" name="Text 8"/>
          <p:cNvSpPr/>
          <p:nvPr/>
        </p:nvSpPr>
        <p:spPr>
          <a:xfrm>
            <a:off x="7955280" y="2286000"/>
            <a:ext cx="3566160" cy="914400"/>
          </a:xfrm>
          <a:prstGeom prst="rect">
            <a:avLst/>
          </a:prstGeom>
          <a:noFill/>
          <a:ln/>
        </p:spPr>
        <p:txBody>
          <a:bodyPr wrap="square" lIns="0" tIns="0" rIns="0" bIns="0" rtlCol="0" anchor="ctr"/>
          <a:lstStyle/>
          <a:p>
            <a:pPr marL="0" indent="0" algn="l">
              <a:buNone/>
            </a:pPr>
            <a:r>
              <a:rPr lang="en-US" sz="6000" b="1" dirty="0">
                <a:solidFill>
                  <a:srgbClr val="FFFFFF"/>
                </a:solidFill>
                <a:latin typeface="Cambria" pitchFamily="34" charset="0"/>
                <a:ea typeface="Cambria" pitchFamily="34" charset="-122"/>
                <a:cs typeface="Cambria" pitchFamily="34" charset="-120"/>
              </a:rPr>
              <a:t>200+</a:t>
            </a:r>
            <a:endParaRPr lang="en-US" sz="6000" dirty="0"/>
          </a:p>
        </p:txBody>
      </p:sp>
      <p:sp>
        <p:nvSpPr>
          <p:cNvPr id="11" name="Text 9"/>
          <p:cNvSpPr/>
          <p:nvPr/>
        </p:nvSpPr>
        <p:spPr>
          <a:xfrm>
            <a:off x="7955280" y="3246120"/>
            <a:ext cx="3566160" cy="1280160"/>
          </a:xfrm>
          <a:prstGeom prst="rect">
            <a:avLst/>
          </a:prstGeom>
          <a:noFill/>
          <a:ln/>
        </p:spPr>
        <p:txBody>
          <a:bodyPr wrap="square" lIns="0" tIns="0" rIns="0" bIns="0" rtlCol="0" anchor="ctr"/>
          <a:lstStyle/>
          <a:p>
            <a:pPr marL="0" indent="0" algn="l">
              <a:buNone/>
            </a:pPr>
            <a:r>
              <a:rPr lang="en-US" sz="1300" dirty="0">
                <a:solidFill>
                  <a:srgbClr val="E2DBC9"/>
                </a:solidFill>
                <a:latin typeface="Calibri" pitchFamily="34" charset="0"/>
                <a:ea typeface="Calibri" pitchFamily="34" charset="-122"/>
                <a:cs typeface="Calibri" pitchFamily="34" charset="-120"/>
              </a:rPr>
              <a:t>Data centers built in Loudoun County, VA over 20 years — mostly under general “office park” rules that were never updated.</a:t>
            </a:r>
            <a:endParaRPr lang="en-US" sz="1300" dirty="0"/>
          </a:p>
        </p:txBody>
      </p:sp>
      <p:sp>
        <p:nvSpPr>
          <p:cNvPr id="12" name="Shape 10"/>
          <p:cNvSpPr/>
          <p:nvPr/>
        </p:nvSpPr>
        <p:spPr>
          <a:xfrm>
            <a:off x="7955280" y="4572000"/>
            <a:ext cx="3566160" cy="0"/>
          </a:xfrm>
          <a:prstGeom prst="line">
            <a:avLst/>
          </a:prstGeom>
          <a:noFill/>
          <a:ln w="12700">
            <a:solidFill>
              <a:srgbClr val="BD6B3C"/>
            </a:solidFill>
            <a:prstDash val="solid"/>
          </a:ln>
        </p:spPr>
        <p:txBody>
          <a:bodyPr/>
          <a:lstStyle/>
          <a:p>
            <a:endParaRPr lang="en-US"/>
          </a:p>
        </p:txBody>
      </p:sp>
      <p:sp>
        <p:nvSpPr>
          <p:cNvPr id="13" name="Text 11"/>
          <p:cNvSpPr/>
          <p:nvPr/>
        </p:nvSpPr>
        <p:spPr>
          <a:xfrm>
            <a:off x="7955280" y="4709160"/>
            <a:ext cx="3566160" cy="1097280"/>
          </a:xfrm>
          <a:prstGeom prst="rect">
            <a:avLst/>
          </a:prstGeom>
          <a:noFill/>
          <a:ln/>
        </p:spPr>
        <p:txBody>
          <a:bodyPr wrap="square" lIns="0" tIns="0" rIns="0" bIns="0" rtlCol="0" anchor="ctr"/>
          <a:lstStyle/>
          <a:p>
            <a:pPr marL="0" indent="0" algn="l">
              <a:buNone/>
            </a:pPr>
            <a:r>
              <a:rPr lang="en-US" sz="1400" i="1" dirty="0">
                <a:solidFill>
                  <a:srgbClr val="FFFFFF"/>
                </a:solidFill>
                <a:latin typeface="Calibri" pitchFamily="34" charset="0"/>
                <a:ea typeface="Calibri" pitchFamily="34" charset="-122"/>
                <a:cs typeface="Calibri" pitchFamily="34" charset="-120"/>
              </a:rPr>
              <a:t>Tooele County has the opportunity to plan first, then permit.</a:t>
            </a:r>
            <a:endParaRPr lang="en-US" sz="1400" dirty="0"/>
          </a:p>
        </p:txBody>
      </p:sp>
      <p:sp>
        <p:nvSpPr>
          <p:cNvPr id="14" name="Shape 12"/>
          <p:cNvSpPr/>
          <p:nvPr/>
        </p:nvSpPr>
        <p:spPr>
          <a:xfrm>
            <a:off x="457200" y="6446520"/>
            <a:ext cx="11274552" cy="0"/>
          </a:xfrm>
          <a:prstGeom prst="line">
            <a:avLst/>
          </a:prstGeom>
          <a:noFill/>
          <a:ln w="6350">
            <a:solidFill>
              <a:srgbClr val="D8CFBB"/>
            </a:solidFill>
            <a:prstDash val="solid"/>
          </a:ln>
        </p:spPr>
        <p:txBody>
          <a:bodyPr/>
          <a:lstStyle/>
          <a:p>
            <a:endParaRPr lang="en-US"/>
          </a:p>
        </p:txBody>
      </p:sp>
      <p:sp>
        <p:nvSpPr>
          <p:cNvPr id="15" name="Text 13"/>
          <p:cNvSpPr/>
          <p:nvPr/>
        </p:nvSpPr>
        <p:spPr>
          <a:xfrm>
            <a:off x="457200" y="6492240"/>
            <a:ext cx="7772400" cy="274320"/>
          </a:xfrm>
          <a:prstGeom prst="rect">
            <a:avLst/>
          </a:prstGeom>
          <a:noFill/>
          <a:ln/>
        </p:spPr>
        <p:txBody>
          <a:bodyPr wrap="square" lIns="0" tIns="0" rIns="0" bIns="0" rtlCol="0" anchor="ctr"/>
          <a:lstStyle/>
          <a:p>
            <a:pPr marL="0" indent="0" algn="l">
              <a:buNone/>
            </a:pPr>
            <a:r>
              <a:rPr lang="en-US" sz="900" dirty="0">
                <a:solidFill>
                  <a:srgbClr val="8A847D"/>
                </a:solidFill>
                <a:latin typeface="Calibri" pitchFamily="34" charset="0"/>
                <a:ea typeface="Calibri" pitchFamily="34" charset="-122"/>
                <a:cs typeface="Calibri" pitchFamily="34" charset="-120"/>
              </a:rPr>
              <a:t>Tooele County  |  Data Center Ordinance  |  Public Information</a:t>
            </a:r>
            <a:endParaRPr lang="en-US" sz="900" dirty="0"/>
          </a:p>
        </p:txBody>
      </p:sp>
      <p:sp>
        <p:nvSpPr>
          <p:cNvPr id="16" name="Text 14"/>
          <p:cNvSpPr/>
          <p:nvPr/>
        </p:nvSpPr>
        <p:spPr>
          <a:xfrm>
            <a:off x="10332720" y="6492240"/>
            <a:ext cx="1371600" cy="274320"/>
          </a:xfrm>
          <a:prstGeom prst="rect">
            <a:avLst/>
          </a:prstGeom>
          <a:noFill/>
          <a:ln/>
        </p:spPr>
        <p:txBody>
          <a:bodyPr wrap="square" lIns="0" tIns="0" rIns="0" bIns="0" rtlCol="0" anchor="ctr"/>
          <a:lstStyle/>
          <a:p>
            <a:pPr marL="0" indent="0" algn="r">
              <a:buNone/>
            </a:pPr>
            <a:r>
              <a:rPr lang="en-US" sz="900" dirty="0">
                <a:solidFill>
                  <a:srgbClr val="8A847D"/>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457200" y="457200"/>
            <a:ext cx="11274552" cy="640080"/>
          </a:xfrm>
          <a:prstGeom prst="rect">
            <a:avLst/>
          </a:prstGeom>
          <a:noFill/>
          <a:ln/>
        </p:spPr>
        <p:txBody>
          <a:bodyPr wrap="square" lIns="0" tIns="0" rIns="0" bIns="0" rtlCol="0" anchor="ctr"/>
          <a:lstStyle/>
          <a:p>
            <a:pPr marL="0" indent="0" algn="l">
              <a:buNone/>
            </a:pPr>
            <a:r>
              <a:rPr lang="en-US" sz="3400" b="1" dirty="0">
                <a:solidFill>
                  <a:srgbClr val="1E4D7B"/>
                </a:solidFill>
                <a:latin typeface="Cambria" pitchFamily="34" charset="0"/>
                <a:ea typeface="Cambria" pitchFamily="34" charset="-122"/>
                <a:cs typeface="Cambria" pitchFamily="34" charset="-120"/>
              </a:rPr>
              <a:t>Five purposes of the ordinance</a:t>
            </a:r>
            <a:endParaRPr lang="en-US" sz="3400" dirty="0"/>
          </a:p>
        </p:txBody>
      </p:sp>
      <p:sp>
        <p:nvSpPr>
          <p:cNvPr id="3" name="Text 1"/>
          <p:cNvSpPr/>
          <p:nvPr/>
        </p:nvSpPr>
        <p:spPr>
          <a:xfrm>
            <a:off x="457200" y="1097280"/>
            <a:ext cx="11274552" cy="457200"/>
          </a:xfrm>
          <a:prstGeom prst="rect">
            <a:avLst/>
          </a:prstGeom>
          <a:noFill/>
          <a:ln/>
        </p:spPr>
        <p:txBody>
          <a:bodyPr wrap="square" lIns="0" tIns="0" rIns="0" bIns="0" rtlCol="0" anchor="ctr"/>
          <a:lstStyle/>
          <a:p>
            <a:pPr marL="0" indent="0" algn="l">
              <a:buNone/>
            </a:pPr>
            <a:r>
              <a:rPr lang="en-US" sz="1600" i="1" dirty="0">
                <a:solidFill>
                  <a:srgbClr val="5A5550"/>
                </a:solidFill>
                <a:latin typeface="Calibri" pitchFamily="34" charset="0"/>
                <a:ea typeface="Calibri" pitchFamily="34" charset="-122"/>
                <a:cs typeface="Calibri" pitchFamily="34" charset="-120"/>
              </a:rPr>
              <a:t>What the text amendment is designed to do.</a:t>
            </a:r>
            <a:endParaRPr lang="en-US" sz="1600" dirty="0"/>
          </a:p>
        </p:txBody>
      </p:sp>
      <p:sp>
        <p:nvSpPr>
          <p:cNvPr id="4" name="Shape 2"/>
          <p:cNvSpPr/>
          <p:nvPr/>
        </p:nvSpPr>
        <p:spPr>
          <a:xfrm>
            <a:off x="457200" y="1673352"/>
            <a:ext cx="502920" cy="502920"/>
          </a:xfrm>
          <a:prstGeom prst="ellipse">
            <a:avLst/>
          </a:prstGeom>
          <a:solidFill>
            <a:srgbClr val="BD6B3C"/>
          </a:solidFill>
          <a:ln w="12700">
            <a:solidFill>
              <a:srgbClr val="BD6B3C"/>
            </a:solidFill>
            <a:prstDash val="solid"/>
          </a:ln>
        </p:spPr>
        <p:txBody>
          <a:bodyPr/>
          <a:lstStyle/>
          <a:p>
            <a:endParaRPr lang="en-US"/>
          </a:p>
        </p:txBody>
      </p:sp>
      <p:sp>
        <p:nvSpPr>
          <p:cNvPr id="5" name="Text 3"/>
          <p:cNvSpPr/>
          <p:nvPr/>
        </p:nvSpPr>
        <p:spPr>
          <a:xfrm>
            <a:off x="457200" y="1673352"/>
            <a:ext cx="502920" cy="502920"/>
          </a:xfrm>
          <a:prstGeom prst="rect">
            <a:avLst/>
          </a:prstGeom>
          <a:noFill/>
          <a:ln/>
        </p:spPr>
        <p:txBody>
          <a:bodyPr wrap="square" lIns="0" tIns="0" rIns="0" bIns="0"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1</a:t>
            </a:r>
            <a:endParaRPr lang="en-US" sz="2200" dirty="0"/>
          </a:p>
        </p:txBody>
      </p:sp>
      <p:sp>
        <p:nvSpPr>
          <p:cNvPr id="6" name="Text 4"/>
          <p:cNvSpPr/>
          <p:nvPr/>
        </p:nvSpPr>
        <p:spPr>
          <a:xfrm>
            <a:off x="1143000" y="1673352"/>
            <a:ext cx="10515600" cy="365760"/>
          </a:xfrm>
          <a:prstGeom prst="rect">
            <a:avLst/>
          </a:prstGeom>
          <a:noFill/>
          <a:ln/>
        </p:spPr>
        <p:txBody>
          <a:bodyPr wrap="square" lIns="0" tIns="0" rIns="0" bIns="0" rtlCol="0" anchor="ctr"/>
          <a:lstStyle/>
          <a:p>
            <a:pPr marL="0" indent="0" algn="l">
              <a:buNone/>
            </a:pPr>
            <a:r>
              <a:rPr lang="en-US" sz="1600" b="1" dirty="0">
                <a:solidFill>
                  <a:srgbClr val="2A2620"/>
                </a:solidFill>
                <a:latin typeface="Calibri" pitchFamily="34" charset="0"/>
                <a:ea typeface="Calibri" pitchFamily="34" charset="-122"/>
                <a:cs typeface="Calibri" pitchFamily="34" charset="-120"/>
              </a:rPr>
              <a:t>Set clear location and design standards</a:t>
            </a:r>
            <a:endParaRPr lang="en-US" sz="1600" dirty="0"/>
          </a:p>
        </p:txBody>
      </p:sp>
      <p:sp>
        <p:nvSpPr>
          <p:cNvPr id="7" name="Text 5"/>
          <p:cNvSpPr/>
          <p:nvPr/>
        </p:nvSpPr>
        <p:spPr>
          <a:xfrm>
            <a:off x="1143000" y="1984248"/>
            <a:ext cx="10515600" cy="548640"/>
          </a:xfrm>
          <a:prstGeom prst="rect">
            <a:avLst/>
          </a:prstGeom>
          <a:noFill/>
          <a:ln/>
        </p:spPr>
        <p:txBody>
          <a:bodyPr wrap="square" lIns="0" tIns="0" rIns="0" bIns="0" rtlCol="0" anchor="ctr"/>
          <a:lstStyle/>
          <a:p>
            <a:pPr marL="0" indent="0" algn="l">
              <a:buNone/>
            </a:pPr>
            <a:r>
              <a:rPr lang="en-US" sz="1250" dirty="0">
                <a:solidFill>
                  <a:srgbClr val="5A5550"/>
                </a:solidFill>
                <a:latin typeface="Calibri" pitchFamily="34" charset="0"/>
                <a:ea typeface="Calibri" pitchFamily="34" charset="-122"/>
                <a:cs typeface="Calibri" pitchFamily="34" charset="-120"/>
              </a:rPr>
              <a:t>Data centers are allowed only in the Manufacturing General (M-G) zoning district. Every facility gets standards for setbacks, screening, height, and site design.</a:t>
            </a:r>
            <a:endParaRPr lang="en-US" sz="1250" dirty="0"/>
          </a:p>
        </p:txBody>
      </p:sp>
      <p:sp>
        <p:nvSpPr>
          <p:cNvPr id="8" name="Shape 6"/>
          <p:cNvSpPr/>
          <p:nvPr/>
        </p:nvSpPr>
        <p:spPr>
          <a:xfrm>
            <a:off x="457200" y="2606040"/>
            <a:ext cx="502920" cy="502920"/>
          </a:xfrm>
          <a:prstGeom prst="ellipse">
            <a:avLst/>
          </a:prstGeom>
          <a:solidFill>
            <a:srgbClr val="BD6B3C"/>
          </a:solidFill>
          <a:ln w="12700">
            <a:solidFill>
              <a:srgbClr val="BD6B3C"/>
            </a:solidFill>
            <a:prstDash val="solid"/>
          </a:ln>
        </p:spPr>
        <p:txBody>
          <a:bodyPr/>
          <a:lstStyle/>
          <a:p>
            <a:endParaRPr lang="en-US"/>
          </a:p>
        </p:txBody>
      </p:sp>
      <p:sp>
        <p:nvSpPr>
          <p:cNvPr id="9" name="Text 7"/>
          <p:cNvSpPr/>
          <p:nvPr/>
        </p:nvSpPr>
        <p:spPr>
          <a:xfrm>
            <a:off x="457200" y="2606040"/>
            <a:ext cx="502920" cy="502920"/>
          </a:xfrm>
          <a:prstGeom prst="rect">
            <a:avLst/>
          </a:prstGeom>
          <a:noFill/>
          <a:ln/>
        </p:spPr>
        <p:txBody>
          <a:bodyPr wrap="square" lIns="0" tIns="0" rIns="0" bIns="0"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2</a:t>
            </a:r>
            <a:endParaRPr lang="en-US" sz="2200" dirty="0"/>
          </a:p>
        </p:txBody>
      </p:sp>
      <p:sp>
        <p:nvSpPr>
          <p:cNvPr id="10" name="Text 8"/>
          <p:cNvSpPr/>
          <p:nvPr/>
        </p:nvSpPr>
        <p:spPr>
          <a:xfrm>
            <a:off x="1143000" y="2606040"/>
            <a:ext cx="10515600" cy="365760"/>
          </a:xfrm>
          <a:prstGeom prst="rect">
            <a:avLst/>
          </a:prstGeom>
          <a:noFill/>
          <a:ln/>
        </p:spPr>
        <p:txBody>
          <a:bodyPr wrap="square" lIns="0" tIns="0" rIns="0" bIns="0" rtlCol="0" anchor="ctr"/>
          <a:lstStyle/>
          <a:p>
            <a:pPr marL="0" indent="0" algn="l">
              <a:buNone/>
            </a:pPr>
            <a:r>
              <a:rPr lang="en-US" sz="1600" b="1" dirty="0">
                <a:solidFill>
                  <a:srgbClr val="2A2620"/>
                </a:solidFill>
                <a:latin typeface="Calibri" pitchFamily="34" charset="0"/>
                <a:ea typeface="Calibri" pitchFamily="34" charset="-122"/>
                <a:cs typeface="Calibri" pitchFamily="34" charset="-120"/>
              </a:rPr>
              <a:t>Require full disclosure of impacts</a:t>
            </a:r>
            <a:endParaRPr lang="en-US" sz="1600" dirty="0"/>
          </a:p>
        </p:txBody>
      </p:sp>
      <p:sp>
        <p:nvSpPr>
          <p:cNvPr id="11" name="Text 9"/>
          <p:cNvSpPr/>
          <p:nvPr/>
        </p:nvSpPr>
        <p:spPr>
          <a:xfrm>
            <a:off x="1143000" y="2916936"/>
            <a:ext cx="10515600" cy="548640"/>
          </a:xfrm>
          <a:prstGeom prst="rect">
            <a:avLst/>
          </a:prstGeom>
          <a:noFill/>
          <a:ln/>
        </p:spPr>
        <p:txBody>
          <a:bodyPr wrap="square" lIns="0" tIns="0" rIns="0" bIns="0" rtlCol="0" anchor="ctr"/>
          <a:lstStyle/>
          <a:p>
            <a:pPr marL="0" indent="0" algn="l">
              <a:buNone/>
            </a:pPr>
            <a:r>
              <a:rPr lang="en-US" sz="1250" dirty="0">
                <a:solidFill>
                  <a:srgbClr val="5A5550"/>
                </a:solidFill>
                <a:latin typeface="Calibri" pitchFamily="34" charset="0"/>
                <a:ea typeface="Calibri" pitchFamily="34" charset="-122"/>
                <a:cs typeface="Calibri" pitchFamily="34" charset="-120"/>
              </a:rPr>
              <a:t>Water use, power demand, cost allocation, emissions, noise, and traffic must all be documented as part of the application — before decisions are made.</a:t>
            </a:r>
            <a:endParaRPr lang="en-US" sz="1250" dirty="0"/>
          </a:p>
        </p:txBody>
      </p:sp>
      <p:sp>
        <p:nvSpPr>
          <p:cNvPr id="12" name="Shape 10"/>
          <p:cNvSpPr/>
          <p:nvPr/>
        </p:nvSpPr>
        <p:spPr>
          <a:xfrm>
            <a:off x="457200" y="3538728"/>
            <a:ext cx="502920" cy="502920"/>
          </a:xfrm>
          <a:prstGeom prst="ellipse">
            <a:avLst/>
          </a:prstGeom>
          <a:solidFill>
            <a:srgbClr val="BD6B3C"/>
          </a:solidFill>
          <a:ln w="12700">
            <a:solidFill>
              <a:srgbClr val="BD6B3C"/>
            </a:solidFill>
            <a:prstDash val="solid"/>
          </a:ln>
        </p:spPr>
        <p:txBody>
          <a:bodyPr/>
          <a:lstStyle/>
          <a:p>
            <a:endParaRPr lang="en-US"/>
          </a:p>
        </p:txBody>
      </p:sp>
      <p:sp>
        <p:nvSpPr>
          <p:cNvPr id="13" name="Text 11"/>
          <p:cNvSpPr/>
          <p:nvPr/>
        </p:nvSpPr>
        <p:spPr>
          <a:xfrm>
            <a:off x="457200" y="3538728"/>
            <a:ext cx="502920" cy="502920"/>
          </a:xfrm>
          <a:prstGeom prst="rect">
            <a:avLst/>
          </a:prstGeom>
          <a:noFill/>
          <a:ln/>
        </p:spPr>
        <p:txBody>
          <a:bodyPr wrap="square" lIns="0" tIns="0" rIns="0" bIns="0"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3</a:t>
            </a:r>
            <a:endParaRPr lang="en-US" sz="2200" dirty="0"/>
          </a:p>
        </p:txBody>
      </p:sp>
      <p:sp>
        <p:nvSpPr>
          <p:cNvPr id="14" name="Text 12"/>
          <p:cNvSpPr/>
          <p:nvPr/>
        </p:nvSpPr>
        <p:spPr>
          <a:xfrm>
            <a:off x="1143000" y="3538728"/>
            <a:ext cx="10515600" cy="365760"/>
          </a:xfrm>
          <a:prstGeom prst="rect">
            <a:avLst/>
          </a:prstGeom>
          <a:noFill/>
          <a:ln/>
        </p:spPr>
        <p:txBody>
          <a:bodyPr wrap="square" lIns="0" tIns="0" rIns="0" bIns="0" rtlCol="0" anchor="ctr"/>
          <a:lstStyle/>
          <a:p>
            <a:pPr marL="0" indent="0" algn="l">
              <a:buNone/>
            </a:pPr>
            <a:r>
              <a:rPr lang="en-US" sz="1600" b="1" dirty="0">
                <a:solidFill>
                  <a:srgbClr val="2A2620"/>
                </a:solidFill>
                <a:latin typeface="Calibri" pitchFamily="34" charset="0"/>
                <a:ea typeface="Calibri" pitchFamily="34" charset="-122"/>
                <a:cs typeface="Calibri" pitchFamily="34" charset="-120"/>
              </a:rPr>
              <a:t>Protect neighborhoods and quality of life</a:t>
            </a:r>
            <a:endParaRPr lang="en-US" sz="1600" dirty="0"/>
          </a:p>
        </p:txBody>
      </p:sp>
      <p:sp>
        <p:nvSpPr>
          <p:cNvPr id="15" name="Text 13"/>
          <p:cNvSpPr/>
          <p:nvPr/>
        </p:nvSpPr>
        <p:spPr>
          <a:xfrm>
            <a:off x="1143000" y="3849624"/>
            <a:ext cx="10515600" cy="548640"/>
          </a:xfrm>
          <a:prstGeom prst="rect">
            <a:avLst/>
          </a:prstGeom>
          <a:noFill/>
          <a:ln/>
        </p:spPr>
        <p:txBody>
          <a:bodyPr wrap="square" lIns="0" tIns="0" rIns="0" bIns="0" rtlCol="0" anchor="ctr"/>
          <a:lstStyle/>
          <a:p>
            <a:pPr marL="0" indent="0" algn="l">
              <a:buNone/>
            </a:pPr>
            <a:r>
              <a:rPr lang="en-US" sz="1250" dirty="0">
                <a:solidFill>
                  <a:srgbClr val="5A5550"/>
                </a:solidFill>
                <a:latin typeface="Calibri" pitchFamily="34" charset="0"/>
                <a:ea typeface="Calibri" pitchFamily="34" charset="-122"/>
                <a:cs typeface="Calibri" pitchFamily="34" charset="-120"/>
              </a:rPr>
              <a:t>Minimum 500-foot setback from residential (1,000 feet for hyperscale). Noise, lighting, and air-emission limits at the property line.</a:t>
            </a:r>
            <a:endParaRPr lang="en-US" sz="1250" dirty="0"/>
          </a:p>
        </p:txBody>
      </p:sp>
      <p:sp>
        <p:nvSpPr>
          <p:cNvPr id="16" name="Shape 14"/>
          <p:cNvSpPr/>
          <p:nvPr/>
        </p:nvSpPr>
        <p:spPr>
          <a:xfrm>
            <a:off x="457200" y="4471416"/>
            <a:ext cx="502920" cy="502920"/>
          </a:xfrm>
          <a:prstGeom prst="ellipse">
            <a:avLst/>
          </a:prstGeom>
          <a:solidFill>
            <a:srgbClr val="BD6B3C"/>
          </a:solidFill>
          <a:ln w="12700">
            <a:solidFill>
              <a:srgbClr val="BD6B3C"/>
            </a:solidFill>
            <a:prstDash val="solid"/>
          </a:ln>
        </p:spPr>
        <p:txBody>
          <a:bodyPr/>
          <a:lstStyle/>
          <a:p>
            <a:endParaRPr lang="en-US"/>
          </a:p>
        </p:txBody>
      </p:sp>
      <p:sp>
        <p:nvSpPr>
          <p:cNvPr id="17" name="Text 15"/>
          <p:cNvSpPr/>
          <p:nvPr/>
        </p:nvSpPr>
        <p:spPr>
          <a:xfrm>
            <a:off x="457200" y="4471416"/>
            <a:ext cx="502920" cy="502920"/>
          </a:xfrm>
          <a:prstGeom prst="rect">
            <a:avLst/>
          </a:prstGeom>
          <a:noFill/>
          <a:ln/>
        </p:spPr>
        <p:txBody>
          <a:bodyPr wrap="square" lIns="0" tIns="0" rIns="0" bIns="0"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4</a:t>
            </a:r>
            <a:endParaRPr lang="en-US" sz="2200" dirty="0"/>
          </a:p>
        </p:txBody>
      </p:sp>
      <p:sp>
        <p:nvSpPr>
          <p:cNvPr id="18" name="Text 16"/>
          <p:cNvSpPr/>
          <p:nvPr/>
        </p:nvSpPr>
        <p:spPr>
          <a:xfrm>
            <a:off x="1143000" y="4471416"/>
            <a:ext cx="10515600" cy="365760"/>
          </a:xfrm>
          <a:prstGeom prst="rect">
            <a:avLst/>
          </a:prstGeom>
          <a:noFill/>
          <a:ln/>
        </p:spPr>
        <p:txBody>
          <a:bodyPr wrap="square" lIns="0" tIns="0" rIns="0" bIns="0" rtlCol="0" anchor="ctr"/>
          <a:lstStyle/>
          <a:p>
            <a:pPr marL="0" indent="0" algn="l">
              <a:buNone/>
            </a:pPr>
            <a:r>
              <a:rPr lang="en-US" sz="1600" b="1" dirty="0">
                <a:solidFill>
                  <a:srgbClr val="2A2620"/>
                </a:solidFill>
                <a:latin typeface="Calibri" pitchFamily="34" charset="0"/>
                <a:ea typeface="Calibri" pitchFamily="34" charset="-122"/>
                <a:cs typeface="Calibri" pitchFamily="34" charset="-120"/>
              </a:rPr>
              <a:t>Ensure meaningful public review</a:t>
            </a:r>
            <a:endParaRPr lang="en-US" sz="1600" dirty="0"/>
          </a:p>
        </p:txBody>
      </p:sp>
      <p:sp>
        <p:nvSpPr>
          <p:cNvPr id="19" name="Text 17"/>
          <p:cNvSpPr/>
          <p:nvPr/>
        </p:nvSpPr>
        <p:spPr>
          <a:xfrm>
            <a:off x="1143000" y="4782312"/>
            <a:ext cx="10515600" cy="548640"/>
          </a:xfrm>
          <a:prstGeom prst="rect">
            <a:avLst/>
          </a:prstGeom>
          <a:noFill/>
          <a:ln/>
        </p:spPr>
        <p:txBody>
          <a:bodyPr wrap="square" lIns="0" tIns="0" rIns="0" bIns="0" rtlCol="0" anchor="ctr"/>
          <a:lstStyle/>
          <a:p>
            <a:pPr marL="0" indent="0" algn="l">
              <a:buNone/>
            </a:pPr>
            <a:r>
              <a:rPr lang="en-US" sz="1250" dirty="0">
                <a:solidFill>
                  <a:srgbClr val="5A5550"/>
                </a:solidFill>
                <a:latin typeface="Calibri" pitchFamily="34" charset="0"/>
                <a:ea typeface="Calibri" pitchFamily="34" charset="-122"/>
                <a:cs typeface="Calibri" pitchFamily="34" charset="-120"/>
              </a:rPr>
              <a:t>Every data center facility requires a conditional use permit. No by-right approvals.</a:t>
            </a:r>
            <a:endParaRPr lang="en-US" sz="1250" dirty="0"/>
          </a:p>
        </p:txBody>
      </p:sp>
      <p:sp>
        <p:nvSpPr>
          <p:cNvPr id="20" name="Shape 18"/>
          <p:cNvSpPr/>
          <p:nvPr/>
        </p:nvSpPr>
        <p:spPr>
          <a:xfrm>
            <a:off x="457200" y="5404104"/>
            <a:ext cx="502920" cy="502920"/>
          </a:xfrm>
          <a:prstGeom prst="ellipse">
            <a:avLst/>
          </a:prstGeom>
          <a:solidFill>
            <a:srgbClr val="BD6B3C"/>
          </a:solidFill>
          <a:ln w="12700">
            <a:solidFill>
              <a:srgbClr val="BD6B3C"/>
            </a:solidFill>
            <a:prstDash val="solid"/>
          </a:ln>
        </p:spPr>
        <p:txBody>
          <a:bodyPr/>
          <a:lstStyle/>
          <a:p>
            <a:endParaRPr lang="en-US"/>
          </a:p>
        </p:txBody>
      </p:sp>
      <p:sp>
        <p:nvSpPr>
          <p:cNvPr id="21" name="Text 19"/>
          <p:cNvSpPr/>
          <p:nvPr/>
        </p:nvSpPr>
        <p:spPr>
          <a:xfrm>
            <a:off x="457200" y="5404104"/>
            <a:ext cx="502920" cy="502920"/>
          </a:xfrm>
          <a:prstGeom prst="rect">
            <a:avLst/>
          </a:prstGeom>
          <a:noFill/>
          <a:ln/>
        </p:spPr>
        <p:txBody>
          <a:bodyPr wrap="square" lIns="0" tIns="0" rIns="0" bIns="0"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5</a:t>
            </a:r>
            <a:endParaRPr lang="en-US" sz="2200" dirty="0"/>
          </a:p>
        </p:txBody>
      </p:sp>
      <p:sp>
        <p:nvSpPr>
          <p:cNvPr id="22" name="Text 20"/>
          <p:cNvSpPr/>
          <p:nvPr/>
        </p:nvSpPr>
        <p:spPr>
          <a:xfrm>
            <a:off x="1143000" y="5404104"/>
            <a:ext cx="10515600" cy="365760"/>
          </a:xfrm>
          <a:prstGeom prst="rect">
            <a:avLst/>
          </a:prstGeom>
          <a:noFill/>
          <a:ln/>
        </p:spPr>
        <p:txBody>
          <a:bodyPr wrap="square" lIns="0" tIns="0" rIns="0" bIns="0" rtlCol="0" anchor="ctr"/>
          <a:lstStyle/>
          <a:p>
            <a:pPr marL="0" indent="0" algn="l">
              <a:buNone/>
            </a:pPr>
            <a:r>
              <a:rPr lang="en-US" sz="1600" b="1" dirty="0">
                <a:solidFill>
                  <a:srgbClr val="2A2620"/>
                </a:solidFill>
                <a:latin typeface="Calibri" pitchFamily="34" charset="0"/>
                <a:ea typeface="Calibri" pitchFamily="34" charset="-122"/>
                <a:cs typeface="Calibri" pitchFamily="34" charset="-120"/>
              </a:rPr>
              <a:t>Plan for the end of the facility’s life</a:t>
            </a:r>
            <a:endParaRPr lang="en-US" sz="1600" dirty="0"/>
          </a:p>
        </p:txBody>
      </p:sp>
      <p:sp>
        <p:nvSpPr>
          <p:cNvPr id="23" name="Text 21"/>
          <p:cNvSpPr/>
          <p:nvPr/>
        </p:nvSpPr>
        <p:spPr>
          <a:xfrm>
            <a:off x="1143000" y="5715000"/>
            <a:ext cx="10515600" cy="548640"/>
          </a:xfrm>
          <a:prstGeom prst="rect">
            <a:avLst/>
          </a:prstGeom>
          <a:noFill/>
          <a:ln/>
        </p:spPr>
        <p:txBody>
          <a:bodyPr wrap="square" lIns="0" tIns="0" rIns="0" bIns="0" rtlCol="0" anchor="ctr"/>
          <a:lstStyle/>
          <a:p>
            <a:pPr marL="0" indent="0" algn="l">
              <a:buNone/>
            </a:pPr>
            <a:r>
              <a:rPr lang="en-US" sz="1250" dirty="0">
                <a:solidFill>
                  <a:srgbClr val="5A5550"/>
                </a:solidFill>
                <a:latin typeface="Calibri" pitchFamily="34" charset="0"/>
                <a:ea typeface="Calibri" pitchFamily="34" charset="-122"/>
                <a:cs typeface="Calibri" pitchFamily="34" charset="-120"/>
              </a:rPr>
              <a:t>Decommissioning plan required with every application. Financial assurance in place before construction. Site cleanup covered if the facility closes.</a:t>
            </a:r>
            <a:endParaRPr lang="en-US" sz="1250" dirty="0"/>
          </a:p>
        </p:txBody>
      </p:sp>
      <p:sp>
        <p:nvSpPr>
          <p:cNvPr id="24" name="Shape 22"/>
          <p:cNvSpPr/>
          <p:nvPr/>
        </p:nvSpPr>
        <p:spPr>
          <a:xfrm>
            <a:off x="457200" y="6446520"/>
            <a:ext cx="11274552" cy="0"/>
          </a:xfrm>
          <a:prstGeom prst="line">
            <a:avLst/>
          </a:prstGeom>
          <a:noFill/>
          <a:ln w="6350">
            <a:solidFill>
              <a:srgbClr val="D8CFBB"/>
            </a:solidFill>
            <a:prstDash val="solid"/>
          </a:ln>
        </p:spPr>
        <p:txBody>
          <a:bodyPr/>
          <a:lstStyle/>
          <a:p>
            <a:endParaRPr lang="en-US"/>
          </a:p>
        </p:txBody>
      </p:sp>
      <p:sp>
        <p:nvSpPr>
          <p:cNvPr id="25" name="Text 23"/>
          <p:cNvSpPr/>
          <p:nvPr/>
        </p:nvSpPr>
        <p:spPr>
          <a:xfrm>
            <a:off x="457200" y="6492240"/>
            <a:ext cx="7772400" cy="274320"/>
          </a:xfrm>
          <a:prstGeom prst="rect">
            <a:avLst/>
          </a:prstGeom>
          <a:noFill/>
          <a:ln/>
        </p:spPr>
        <p:txBody>
          <a:bodyPr wrap="square" lIns="0" tIns="0" rIns="0" bIns="0" rtlCol="0" anchor="ctr"/>
          <a:lstStyle/>
          <a:p>
            <a:pPr marL="0" indent="0" algn="l">
              <a:buNone/>
            </a:pPr>
            <a:r>
              <a:rPr lang="en-US" sz="900" dirty="0">
                <a:solidFill>
                  <a:srgbClr val="8A847D"/>
                </a:solidFill>
                <a:latin typeface="Calibri" pitchFamily="34" charset="0"/>
                <a:ea typeface="Calibri" pitchFamily="34" charset="-122"/>
                <a:cs typeface="Calibri" pitchFamily="34" charset="-120"/>
              </a:rPr>
              <a:t>Tooele County  |  Data Center Ordinance  |  Public Information</a:t>
            </a:r>
            <a:endParaRPr lang="en-US" sz="900" dirty="0"/>
          </a:p>
        </p:txBody>
      </p:sp>
      <p:sp>
        <p:nvSpPr>
          <p:cNvPr id="26" name="Text 24"/>
          <p:cNvSpPr/>
          <p:nvPr/>
        </p:nvSpPr>
        <p:spPr>
          <a:xfrm>
            <a:off x="10332720" y="6492240"/>
            <a:ext cx="1371600" cy="274320"/>
          </a:xfrm>
          <a:prstGeom prst="rect">
            <a:avLst/>
          </a:prstGeom>
          <a:noFill/>
          <a:ln/>
        </p:spPr>
        <p:txBody>
          <a:bodyPr wrap="square" lIns="0" tIns="0" rIns="0" bIns="0" rtlCol="0" anchor="ctr"/>
          <a:lstStyle/>
          <a:p>
            <a:pPr marL="0" indent="0" algn="r">
              <a:buNone/>
            </a:pPr>
            <a:r>
              <a:rPr lang="en-US" sz="900" dirty="0">
                <a:solidFill>
                  <a:srgbClr val="8A847D"/>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457200" y="457200"/>
            <a:ext cx="11274552" cy="640080"/>
          </a:xfrm>
          <a:prstGeom prst="rect">
            <a:avLst/>
          </a:prstGeom>
          <a:noFill/>
          <a:ln/>
        </p:spPr>
        <p:txBody>
          <a:bodyPr wrap="square" lIns="0" tIns="0" rIns="0" bIns="0" rtlCol="0" anchor="ctr"/>
          <a:lstStyle/>
          <a:p>
            <a:pPr marL="0" indent="0" algn="l">
              <a:buNone/>
            </a:pPr>
            <a:r>
              <a:rPr lang="en-US" sz="3400" b="1" dirty="0">
                <a:solidFill>
                  <a:srgbClr val="1E4D7B"/>
                </a:solidFill>
                <a:latin typeface="Cambria" pitchFamily="34" charset="0"/>
                <a:ea typeface="Cambria" pitchFamily="34" charset="-122"/>
                <a:cs typeface="Cambria" pitchFamily="34" charset="-120"/>
              </a:rPr>
              <a:t>Where data centers can be built</a:t>
            </a:r>
            <a:endParaRPr lang="en-US" sz="3400" dirty="0"/>
          </a:p>
        </p:txBody>
      </p:sp>
      <p:sp>
        <p:nvSpPr>
          <p:cNvPr id="3" name="Text 1"/>
          <p:cNvSpPr/>
          <p:nvPr/>
        </p:nvSpPr>
        <p:spPr>
          <a:xfrm>
            <a:off x="457200" y="1097280"/>
            <a:ext cx="11274552" cy="457200"/>
          </a:xfrm>
          <a:prstGeom prst="rect">
            <a:avLst/>
          </a:prstGeom>
          <a:noFill/>
          <a:ln/>
        </p:spPr>
        <p:txBody>
          <a:bodyPr wrap="square" lIns="0" tIns="0" rIns="0" bIns="0" rtlCol="0" anchor="ctr"/>
          <a:lstStyle/>
          <a:p>
            <a:pPr marL="0" indent="0" algn="l">
              <a:buNone/>
            </a:pPr>
            <a:endParaRPr lang="en-US" sz="1600" dirty="0"/>
          </a:p>
        </p:txBody>
      </p:sp>
      <p:sp>
        <p:nvSpPr>
          <p:cNvPr id="4" name="Shape 2"/>
          <p:cNvSpPr/>
          <p:nvPr/>
        </p:nvSpPr>
        <p:spPr>
          <a:xfrm>
            <a:off x="457200" y="1691640"/>
            <a:ext cx="5486400" cy="4114800"/>
          </a:xfrm>
          <a:prstGeom prst="roundRect">
            <a:avLst>
              <a:gd name="adj" fmla="val 3333"/>
            </a:avLst>
          </a:prstGeom>
          <a:solidFill>
            <a:srgbClr val="FFFFFF"/>
          </a:solidFill>
          <a:ln w="9525">
            <a:solidFill>
              <a:srgbClr val="D8CFBB"/>
            </a:solidFill>
            <a:prstDash val="solid"/>
          </a:ln>
        </p:spPr>
        <p:txBody>
          <a:bodyPr/>
          <a:lstStyle/>
          <a:p>
            <a:endParaRPr lang="en-US"/>
          </a:p>
        </p:txBody>
      </p:sp>
      <p:sp>
        <p:nvSpPr>
          <p:cNvPr id="5" name="Shape 3"/>
          <p:cNvSpPr/>
          <p:nvPr/>
        </p:nvSpPr>
        <p:spPr>
          <a:xfrm>
            <a:off x="777240" y="2011680"/>
            <a:ext cx="640080" cy="640080"/>
          </a:xfrm>
          <a:prstGeom prst="ellipse">
            <a:avLst/>
          </a:prstGeom>
          <a:solidFill>
            <a:srgbClr val="1E4D7B"/>
          </a:solidFill>
          <a:ln w="12700">
            <a:solidFill>
              <a:srgbClr val="1E4D7B"/>
            </a:solidFill>
            <a:prstDash val="solid"/>
          </a:ln>
        </p:spPr>
        <p:txBody>
          <a:bodyPr/>
          <a:lstStyle/>
          <a:p>
            <a:endParaRPr lang="en-US"/>
          </a:p>
        </p:txBody>
      </p:sp>
      <p:sp>
        <p:nvSpPr>
          <p:cNvPr id="6" name="Text 4"/>
          <p:cNvSpPr/>
          <p:nvPr/>
        </p:nvSpPr>
        <p:spPr>
          <a:xfrm>
            <a:off x="777240" y="2011680"/>
            <a:ext cx="640080" cy="640080"/>
          </a:xfrm>
          <a:prstGeom prst="rect">
            <a:avLst/>
          </a:prstGeom>
          <a:noFill/>
          <a:ln/>
        </p:spPr>
        <p:txBody>
          <a:bodyPr wrap="square" lIns="0" tIns="0" rIns="0" bIns="0" rtlCol="0" anchor="ctr"/>
          <a:lstStyle/>
          <a:p>
            <a:pPr marL="0" indent="0" algn="ctr">
              <a:buNone/>
            </a:pPr>
            <a:r>
              <a:rPr lang="en-US" sz="1500" b="1" dirty="0">
                <a:solidFill>
                  <a:srgbClr val="FFFFFF"/>
                </a:solidFill>
                <a:latin typeface="Cambria" pitchFamily="34" charset="0"/>
                <a:ea typeface="Cambria" pitchFamily="34" charset="-122"/>
                <a:cs typeface="Cambria" pitchFamily="34" charset="-120"/>
              </a:rPr>
              <a:t>M-G</a:t>
            </a:r>
            <a:endParaRPr lang="en-US" sz="1500" dirty="0"/>
          </a:p>
        </p:txBody>
      </p:sp>
      <p:sp>
        <p:nvSpPr>
          <p:cNvPr id="7" name="Text 5"/>
          <p:cNvSpPr/>
          <p:nvPr/>
        </p:nvSpPr>
        <p:spPr>
          <a:xfrm>
            <a:off x="1554480" y="2057400"/>
            <a:ext cx="4206240" cy="457200"/>
          </a:xfrm>
          <a:prstGeom prst="rect">
            <a:avLst/>
          </a:prstGeom>
          <a:noFill/>
          <a:ln/>
        </p:spPr>
        <p:txBody>
          <a:bodyPr wrap="square" lIns="0" tIns="0" rIns="0" bIns="0" rtlCol="0" anchor="ctr"/>
          <a:lstStyle/>
          <a:p>
            <a:pPr marL="0" indent="0" algn="l">
              <a:buNone/>
            </a:pPr>
            <a:r>
              <a:rPr lang="en-US" sz="1700" b="1" dirty="0">
                <a:solidFill>
                  <a:srgbClr val="2A2620"/>
                </a:solidFill>
                <a:latin typeface="Calibri" pitchFamily="34" charset="0"/>
                <a:ea typeface="Calibri" pitchFamily="34" charset="-122"/>
                <a:cs typeface="Calibri" pitchFamily="34" charset="-120"/>
              </a:rPr>
              <a:t>Manufacturing General zoning</a:t>
            </a:r>
            <a:endParaRPr lang="en-US" sz="1700" dirty="0"/>
          </a:p>
        </p:txBody>
      </p:sp>
      <p:sp>
        <p:nvSpPr>
          <p:cNvPr id="8" name="Text 6"/>
          <p:cNvSpPr/>
          <p:nvPr/>
        </p:nvSpPr>
        <p:spPr>
          <a:xfrm>
            <a:off x="777240" y="2880360"/>
            <a:ext cx="4846320" cy="1920240"/>
          </a:xfrm>
          <a:prstGeom prst="rect">
            <a:avLst/>
          </a:prstGeom>
          <a:noFill/>
          <a:ln/>
        </p:spPr>
        <p:txBody>
          <a:bodyPr wrap="square" lIns="0" tIns="0" rIns="0" bIns="0" rtlCol="0" anchor="ctr"/>
          <a:lstStyle/>
          <a:p>
            <a:pPr marL="0" indent="0" algn="l">
              <a:buNone/>
            </a:pPr>
            <a:r>
              <a:rPr lang="en-US" sz="1300" dirty="0">
                <a:solidFill>
                  <a:srgbClr val="5A5550"/>
                </a:solidFill>
                <a:latin typeface="Calibri" pitchFamily="34" charset="0"/>
                <a:ea typeface="Calibri" pitchFamily="34" charset="-122"/>
                <a:cs typeface="Calibri" pitchFamily="34" charset="-120"/>
              </a:rPr>
              <a:t>The County’s heavy-industrial zoning district. Chosen because it already anticipates more significant water, power, and traffic uses; adjacent land uses are typically compatible; and it is located away from residential concentrations.</a:t>
            </a:r>
            <a:endParaRPr lang="en-US" sz="1300" dirty="0"/>
          </a:p>
        </p:txBody>
      </p:sp>
      <p:sp>
        <p:nvSpPr>
          <p:cNvPr id="9" name="Shape 7"/>
          <p:cNvSpPr/>
          <p:nvPr/>
        </p:nvSpPr>
        <p:spPr>
          <a:xfrm>
            <a:off x="777240" y="4892040"/>
            <a:ext cx="4846320" cy="0"/>
          </a:xfrm>
          <a:prstGeom prst="line">
            <a:avLst/>
          </a:prstGeom>
          <a:noFill/>
          <a:ln w="9525">
            <a:solidFill>
              <a:srgbClr val="D8CFBB"/>
            </a:solidFill>
            <a:prstDash val="solid"/>
          </a:ln>
        </p:spPr>
        <p:txBody>
          <a:bodyPr/>
          <a:lstStyle/>
          <a:p>
            <a:endParaRPr lang="en-US"/>
          </a:p>
        </p:txBody>
      </p:sp>
      <p:sp>
        <p:nvSpPr>
          <p:cNvPr id="10" name="Text 8"/>
          <p:cNvSpPr/>
          <p:nvPr/>
        </p:nvSpPr>
        <p:spPr>
          <a:xfrm>
            <a:off x="777240" y="5029200"/>
            <a:ext cx="4846320" cy="548640"/>
          </a:xfrm>
          <a:prstGeom prst="rect">
            <a:avLst/>
          </a:prstGeom>
          <a:noFill/>
          <a:ln/>
        </p:spPr>
        <p:txBody>
          <a:bodyPr wrap="square" lIns="0" tIns="0" rIns="0" bIns="0" rtlCol="0" anchor="ctr"/>
          <a:lstStyle/>
          <a:p>
            <a:pPr marL="0" indent="0" algn="l">
              <a:buNone/>
            </a:pPr>
            <a:r>
              <a:rPr lang="en-US" sz="1250" b="1" dirty="0">
                <a:solidFill>
                  <a:srgbClr val="2A2620"/>
                </a:solidFill>
                <a:latin typeface="Calibri" pitchFamily="34" charset="0"/>
                <a:ea typeface="Calibri" pitchFamily="34" charset="-122"/>
                <a:cs typeface="Calibri" pitchFamily="34" charset="-120"/>
              </a:rPr>
              <a:t>Review by:  </a:t>
            </a:r>
            <a:r>
              <a:rPr lang="en-US" sz="1250" dirty="0">
                <a:solidFill>
                  <a:srgbClr val="2A2620"/>
                </a:solidFill>
                <a:latin typeface="Calibri" pitchFamily="34" charset="0"/>
                <a:ea typeface="Calibri" pitchFamily="34" charset="-122"/>
                <a:cs typeface="Calibri" pitchFamily="34" charset="-120"/>
              </a:rPr>
              <a:t>Planning Commission</a:t>
            </a:r>
            <a:endParaRPr lang="en-US" sz="1250" dirty="0"/>
          </a:p>
        </p:txBody>
      </p:sp>
      <p:sp>
        <p:nvSpPr>
          <p:cNvPr id="18" name="Text 16"/>
          <p:cNvSpPr/>
          <p:nvPr/>
        </p:nvSpPr>
        <p:spPr>
          <a:xfrm>
            <a:off x="457200" y="5989320"/>
            <a:ext cx="11274552" cy="365760"/>
          </a:xfrm>
          <a:prstGeom prst="rect">
            <a:avLst/>
          </a:prstGeom>
          <a:noFill/>
          <a:ln/>
        </p:spPr>
        <p:txBody>
          <a:bodyPr wrap="square" lIns="0" tIns="0" rIns="0" bIns="0" rtlCol="0" anchor="ctr"/>
          <a:lstStyle/>
          <a:p>
            <a:pPr marL="0" indent="0" algn="ctr">
              <a:buNone/>
            </a:pPr>
            <a:r>
              <a:rPr lang="en-US" sz="1500" b="1" dirty="0">
                <a:solidFill>
                  <a:srgbClr val="BD6B3C"/>
                </a:solidFill>
                <a:latin typeface="Calibri" pitchFamily="34" charset="0"/>
                <a:ea typeface="Calibri" pitchFamily="34" charset="-122"/>
                <a:cs typeface="Calibri" pitchFamily="34" charset="-120"/>
              </a:rPr>
              <a:t>No by-right approvals.  Every data center facility requires a conditional use permit.</a:t>
            </a:r>
            <a:endParaRPr lang="en-US" sz="1500" dirty="0"/>
          </a:p>
        </p:txBody>
      </p:sp>
      <p:sp>
        <p:nvSpPr>
          <p:cNvPr id="19" name="Shape 17"/>
          <p:cNvSpPr/>
          <p:nvPr/>
        </p:nvSpPr>
        <p:spPr>
          <a:xfrm>
            <a:off x="457200" y="6446520"/>
            <a:ext cx="11274552" cy="0"/>
          </a:xfrm>
          <a:prstGeom prst="line">
            <a:avLst/>
          </a:prstGeom>
          <a:noFill/>
          <a:ln w="6350">
            <a:solidFill>
              <a:srgbClr val="D8CFBB"/>
            </a:solidFill>
            <a:prstDash val="solid"/>
          </a:ln>
        </p:spPr>
        <p:txBody>
          <a:bodyPr/>
          <a:lstStyle/>
          <a:p>
            <a:endParaRPr lang="en-US"/>
          </a:p>
        </p:txBody>
      </p:sp>
      <p:sp>
        <p:nvSpPr>
          <p:cNvPr id="20" name="Text 18"/>
          <p:cNvSpPr/>
          <p:nvPr/>
        </p:nvSpPr>
        <p:spPr>
          <a:xfrm>
            <a:off x="457200" y="6492240"/>
            <a:ext cx="7772400" cy="274320"/>
          </a:xfrm>
          <a:prstGeom prst="rect">
            <a:avLst/>
          </a:prstGeom>
          <a:noFill/>
          <a:ln/>
        </p:spPr>
        <p:txBody>
          <a:bodyPr wrap="square" lIns="0" tIns="0" rIns="0" bIns="0" rtlCol="0" anchor="ctr"/>
          <a:lstStyle/>
          <a:p>
            <a:pPr marL="0" indent="0" algn="l">
              <a:buNone/>
            </a:pPr>
            <a:r>
              <a:rPr lang="en-US" sz="900" dirty="0">
                <a:solidFill>
                  <a:srgbClr val="8A847D"/>
                </a:solidFill>
                <a:latin typeface="Calibri" pitchFamily="34" charset="0"/>
                <a:ea typeface="Calibri" pitchFamily="34" charset="-122"/>
                <a:cs typeface="Calibri" pitchFamily="34" charset="-120"/>
              </a:rPr>
              <a:t>Tooele County  |  Data Center Ordinance  |  Public Information</a:t>
            </a:r>
            <a:endParaRPr lang="en-US" sz="900" dirty="0"/>
          </a:p>
        </p:txBody>
      </p:sp>
      <p:sp>
        <p:nvSpPr>
          <p:cNvPr id="21" name="Text 19"/>
          <p:cNvSpPr/>
          <p:nvPr/>
        </p:nvSpPr>
        <p:spPr>
          <a:xfrm>
            <a:off x="10332720" y="6492240"/>
            <a:ext cx="1371600" cy="274320"/>
          </a:xfrm>
          <a:prstGeom prst="rect">
            <a:avLst/>
          </a:prstGeom>
          <a:noFill/>
          <a:ln/>
        </p:spPr>
        <p:txBody>
          <a:bodyPr wrap="square" lIns="0" tIns="0" rIns="0" bIns="0" rtlCol="0" anchor="ctr"/>
          <a:lstStyle/>
          <a:p>
            <a:pPr marL="0" indent="0" algn="r">
              <a:buNone/>
            </a:pPr>
            <a:r>
              <a:rPr lang="en-US" sz="900" dirty="0">
                <a:solidFill>
                  <a:srgbClr val="8A847D"/>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457200" y="457200"/>
            <a:ext cx="11274552" cy="640080"/>
          </a:xfrm>
          <a:prstGeom prst="rect">
            <a:avLst/>
          </a:prstGeom>
          <a:noFill/>
          <a:ln/>
        </p:spPr>
        <p:txBody>
          <a:bodyPr wrap="square" lIns="0" tIns="0" rIns="0" bIns="0" rtlCol="0" anchor="ctr"/>
          <a:lstStyle/>
          <a:p>
            <a:pPr marL="0" indent="0" algn="l">
              <a:buNone/>
            </a:pPr>
            <a:r>
              <a:rPr lang="en-US" sz="3400" b="1" dirty="0">
                <a:solidFill>
                  <a:srgbClr val="1E4D7B"/>
                </a:solidFill>
                <a:latin typeface="Cambria" pitchFamily="34" charset="0"/>
                <a:ea typeface="Cambria" pitchFamily="34" charset="-122"/>
                <a:cs typeface="Cambria" pitchFamily="34" charset="-120"/>
              </a:rPr>
              <a:t>How facilities will look and fit in</a:t>
            </a:r>
            <a:endParaRPr lang="en-US" sz="3400" dirty="0"/>
          </a:p>
        </p:txBody>
      </p:sp>
      <p:sp>
        <p:nvSpPr>
          <p:cNvPr id="3" name="Text 1"/>
          <p:cNvSpPr/>
          <p:nvPr/>
        </p:nvSpPr>
        <p:spPr>
          <a:xfrm>
            <a:off x="457200" y="1097280"/>
            <a:ext cx="11274552" cy="457200"/>
          </a:xfrm>
          <a:prstGeom prst="rect">
            <a:avLst/>
          </a:prstGeom>
          <a:noFill/>
          <a:ln/>
        </p:spPr>
        <p:txBody>
          <a:bodyPr wrap="square" lIns="0" tIns="0" rIns="0" bIns="0" rtlCol="0" anchor="ctr"/>
          <a:lstStyle/>
          <a:p>
            <a:pPr marL="0" indent="0" algn="l">
              <a:buNone/>
            </a:pPr>
            <a:r>
              <a:rPr lang="en-US" sz="1600" i="1" dirty="0">
                <a:solidFill>
                  <a:srgbClr val="5A5550"/>
                </a:solidFill>
                <a:latin typeface="Calibri" pitchFamily="34" charset="0"/>
                <a:ea typeface="Calibri" pitchFamily="34" charset="-122"/>
                <a:cs typeface="Calibri" pitchFamily="34" charset="-120"/>
              </a:rPr>
              <a:t>Site design standards adjacent to residential property.</a:t>
            </a:r>
            <a:endParaRPr lang="en-US" sz="1600" dirty="0"/>
          </a:p>
        </p:txBody>
      </p:sp>
      <p:pic>
        <p:nvPicPr>
          <p:cNvPr id="4" name="Image 0" descr="/home/claude/figure-slide.png"/>
          <p:cNvPicPr>
            <a:picLocks noChangeAspect="1"/>
          </p:cNvPicPr>
          <p:nvPr/>
        </p:nvPicPr>
        <p:blipFill>
          <a:blip r:embed="rId3"/>
          <a:stretch>
            <a:fillRect/>
          </a:stretch>
        </p:blipFill>
        <p:spPr>
          <a:xfrm>
            <a:off x="457200" y="1691640"/>
            <a:ext cx="7772400" cy="4480560"/>
          </a:xfrm>
          <a:prstGeom prst="rect">
            <a:avLst/>
          </a:prstGeom>
        </p:spPr>
      </p:pic>
      <p:sp>
        <p:nvSpPr>
          <p:cNvPr id="5" name="Shape 2"/>
          <p:cNvSpPr/>
          <p:nvPr/>
        </p:nvSpPr>
        <p:spPr>
          <a:xfrm>
            <a:off x="8412480" y="1691640"/>
            <a:ext cx="3291840" cy="4480560"/>
          </a:xfrm>
          <a:prstGeom prst="roundRect">
            <a:avLst>
              <a:gd name="adj" fmla="val 4167"/>
            </a:avLst>
          </a:prstGeom>
          <a:solidFill>
            <a:srgbClr val="1E4D7B"/>
          </a:solidFill>
          <a:ln w="12700">
            <a:solidFill>
              <a:srgbClr val="1E4D7B"/>
            </a:solidFill>
            <a:prstDash val="solid"/>
          </a:ln>
        </p:spPr>
        <p:txBody>
          <a:bodyPr/>
          <a:lstStyle/>
          <a:p>
            <a:endParaRPr lang="en-US"/>
          </a:p>
        </p:txBody>
      </p:sp>
      <p:sp>
        <p:nvSpPr>
          <p:cNvPr id="6" name="Text 3"/>
          <p:cNvSpPr/>
          <p:nvPr/>
        </p:nvSpPr>
        <p:spPr>
          <a:xfrm>
            <a:off x="8595360" y="1828800"/>
            <a:ext cx="3017520" cy="365760"/>
          </a:xfrm>
          <a:prstGeom prst="rect">
            <a:avLst/>
          </a:prstGeom>
          <a:noFill/>
          <a:ln/>
        </p:spPr>
        <p:txBody>
          <a:bodyPr wrap="square" lIns="0" tIns="0" rIns="0" bIns="0" rtlCol="0" anchor="ctr"/>
          <a:lstStyle/>
          <a:p>
            <a:pPr marL="0" indent="0" algn="l">
              <a:buNone/>
            </a:pPr>
            <a:r>
              <a:rPr lang="en-US" sz="1200" i="1" dirty="0">
                <a:solidFill>
                  <a:srgbClr val="C9DBEA"/>
                </a:solidFill>
                <a:latin typeface="Calibri" pitchFamily="34" charset="0"/>
                <a:ea typeface="Calibri" pitchFamily="34" charset="-122"/>
                <a:cs typeface="Calibri" pitchFamily="34" charset="-120"/>
              </a:rPr>
              <a:t>Key standards</a:t>
            </a:r>
            <a:endParaRPr lang="en-US" sz="1200" dirty="0"/>
          </a:p>
        </p:txBody>
      </p:sp>
      <p:sp>
        <p:nvSpPr>
          <p:cNvPr id="7" name="Text 4"/>
          <p:cNvSpPr/>
          <p:nvPr/>
        </p:nvSpPr>
        <p:spPr>
          <a:xfrm>
            <a:off x="8595360" y="2286000"/>
            <a:ext cx="3017520" cy="457200"/>
          </a:xfrm>
          <a:prstGeom prst="rect">
            <a:avLst/>
          </a:prstGeom>
          <a:noFill/>
          <a:ln/>
        </p:spPr>
        <p:txBody>
          <a:bodyPr wrap="square" lIns="0" tIns="0" rIns="0" bIns="0" rtlCol="0" anchor="ctr"/>
          <a:lstStyle/>
          <a:p>
            <a:pPr marL="0" indent="0" algn="l">
              <a:buNone/>
            </a:pPr>
            <a:r>
              <a:rPr lang="en-US" sz="2400" b="1" dirty="0">
                <a:solidFill>
                  <a:srgbClr val="FFFFFF"/>
                </a:solidFill>
                <a:latin typeface="Cambria" pitchFamily="34" charset="0"/>
                <a:ea typeface="Cambria" pitchFamily="34" charset="-122"/>
                <a:cs typeface="Cambria" pitchFamily="34" charset="-120"/>
              </a:rPr>
              <a:t>500 feet</a:t>
            </a:r>
            <a:endParaRPr lang="en-US" sz="2400" dirty="0"/>
          </a:p>
        </p:txBody>
      </p:sp>
      <p:sp>
        <p:nvSpPr>
          <p:cNvPr id="8" name="Text 5"/>
          <p:cNvSpPr/>
          <p:nvPr/>
        </p:nvSpPr>
        <p:spPr>
          <a:xfrm>
            <a:off x="8595360" y="2697480"/>
            <a:ext cx="3017520" cy="320040"/>
          </a:xfrm>
          <a:prstGeom prst="rect">
            <a:avLst/>
          </a:prstGeom>
          <a:noFill/>
          <a:ln/>
        </p:spPr>
        <p:txBody>
          <a:bodyPr wrap="square" lIns="0" tIns="0" rIns="0" bIns="0" rtlCol="0" anchor="ctr"/>
          <a:lstStyle/>
          <a:p>
            <a:pPr marL="0" indent="0" algn="l">
              <a:buNone/>
            </a:pPr>
            <a:r>
              <a:rPr lang="en-US" sz="1100" dirty="0">
                <a:solidFill>
                  <a:srgbClr val="E2DBC9"/>
                </a:solidFill>
                <a:latin typeface="Calibri" pitchFamily="34" charset="0"/>
                <a:ea typeface="Calibri" pitchFamily="34" charset="-122"/>
                <a:cs typeface="Calibri" pitchFamily="34" charset="-120"/>
              </a:rPr>
              <a:t>min. building setback from residential</a:t>
            </a:r>
            <a:endParaRPr lang="en-US" sz="1100" dirty="0"/>
          </a:p>
        </p:txBody>
      </p:sp>
      <p:sp>
        <p:nvSpPr>
          <p:cNvPr id="9" name="Text 6"/>
          <p:cNvSpPr/>
          <p:nvPr/>
        </p:nvSpPr>
        <p:spPr>
          <a:xfrm>
            <a:off x="8595360" y="3063240"/>
            <a:ext cx="3017520" cy="457200"/>
          </a:xfrm>
          <a:prstGeom prst="rect">
            <a:avLst/>
          </a:prstGeom>
          <a:noFill/>
          <a:ln/>
        </p:spPr>
        <p:txBody>
          <a:bodyPr wrap="square" lIns="0" tIns="0" rIns="0" bIns="0" rtlCol="0" anchor="ctr"/>
          <a:lstStyle/>
          <a:p>
            <a:pPr marL="0" indent="0" algn="l">
              <a:buNone/>
            </a:pPr>
            <a:r>
              <a:rPr lang="en-US" sz="2400" b="1" dirty="0">
                <a:solidFill>
                  <a:srgbClr val="FFFFFF"/>
                </a:solidFill>
                <a:latin typeface="Cambria" pitchFamily="34" charset="0"/>
                <a:ea typeface="Cambria" pitchFamily="34" charset="-122"/>
                <a:cs typeface="Cambria" pitchFamily="34" charset="-120"/>
              </a:rPr>
              <a:t>50 feet</a:t>
            </a:r>
            <a:endParaRPr lang="en-US" sz="2400" dirty="0"/>
          </a:p>
        </p:txBody>
      </p:sp>
      <p:sp>
        <p:nvSpPr>
          <p:cNvPr id="10" name="Text 7"/>
          <p:cNvSpPr/>
          <p:nvPr/>
        </p:nvSpPr>
        <p:spPr>
          <a:xfrm>
            <a:off x="8595360" y="3474720"/>
            <a:ext cx="3017520" cy="320040"/>
          </a:xfrm>
          <a:prstGeom prst="rect">
            <a:avLst/>
          </a:prstGeom>
          <a:noFill/>
          <a:ln/>
        </p:spPr>
        <p:txBody>
          <a:bodyPr wrap="square" lIns="0" tIns="0" rIns="0" bIns="0" rtlCol="0" anchor="ctr"/>
          <a:lstStyle/>
          <a:p>
            <a:pPr marL="0" indent="0" algn="l">
              <a:buNone/>
            </a:pPr>
            <a:r>
              <a:rPr lang="en-US" sz="1100" dirty="0">
                <a:solidFill>
                  <a:srgbClr val="E2DBC9"/>
                </a:solidFill>
                <a:latin typeface="Calibri" pitchFamily="34" charset="0"/>
                <a:ea typeface="Calibri" pitchFamily="34" charset="-122"/>
                <a:cs typeface="Calibri" pitchFamily="34" charset="-120"/>
              </a:rPr>
              <a:t>min. parking setback</a:t>
            </a:r>
            <a:endParaRPr lang="en-US" sz="1100" dirty="0"/>
          </a:p>
        </p:txBody>
      </p:sp>
      <p:sp>
        <p:nvSpPr>
          <p:cNvPr id="11" name="Text 8"/>
          <p:cNvSpPr/>
          <p:nvPr/>
        </p:nvSpPr>
        <p:spPr>
          <a:xfrm>
            <a:off x="8595360" y="3840480"/>
            <a:ext cx="3017520" cy="457200"/>
          </a:xfrm>
          <a:prstGeom prst="rect">
            <a:avLst/>
          </a:prstGeom>
          <a:noFill/>
          <a:ln/>
        </p:spPr>
        <p:txBody>
          <a:bodyPr wrap="square" lIns="0" tIns="0" rIns="0" bIns="0" rtlCol="0" anchor="ctr"/>
          <a:lstStyle/>
          <a:p>
            <a:pPr marL="0" indent="0" algn="l">
              <a:buNone/>
            </a:pPr>
            <a:r>
              <a:rPr lang="en-US" sz="2400" b="1" dirty="0">
                <a:solidFill>
                  <a:srgbClr val="FFFFFF"/>
                </a:solidFill>
                <a:latin typeface="Cambria" pitchFamily="34" charset="0"/>
                <a:ea typeface="Cambria" pitchFamily="34" charset="-122"/>
                <a:cs typeface="Cambria" pitchFamily="34" charset="-120"/>
              </a:rPr>
              <a:t>6 feet</a:t>
            </a:r>
            <a:endParaRPr lang="en-US" sz="2400" dirty="0"/>
          </a:p>
        </p:txBody>
      </p:sp>
      <p:sp>
        <p:nvSpPr>
          <p:cNvPr id="12" name="Text 9"/>
          <p:cNvSpPr/>
          <p:nvPr/>
        </p:nvSpPr>
        <p:spPr>
          <a:xfrm>
            <a:off x="8595360" y="4251960"/>
            <a:ext cx="3017520" cy="320040"/>
          </a:xfrm>
          <a:prstGeom prst="rect">
            <a:avLst/>
          </a:prstGeom>
          <a:noFill/>
          <a:ln/>
        </p:spPr>
        <p:txBody>
          <a:bodyPr wrap="square" lIns="0" tIns="0" rIns="0" bIns="0" rtlCol="0" anchor="ctr"/>
          <a:lstStyle/>
          <a:p>
            <a:pPr marL="0" indent="0" algn="l">
              <a:buNone/>
            </a:pPr>
            <a:r>
              <a:rPr lang="en-US" sz="1100" dirty="0">
                <a:solidFill>
                  <a:srgbClr val="E2DBC9"/>
                </a:solidFill>
                <a:latin typeface="Calibri" pitchFamily="34" charset="0"/>
                <a:ea typeface="Calibri" pitchFamily="34" charset="-122"/>
                <a:cs typeface="Calibri" pitchFamily="34" charset="-120"/>
              </a:rPr>
              <a:t>min. earthen berm with buffer</a:t>
            </a:r>
            <a:endParaRPr lang="en-US" sz="1100" dirty="0"/>
          </a:p>
        </p:txBody>
      </p:sp>
      <p:sp>
        <p:nvSpPr>
          <p:cNvPr id="13" name="Text 10"/>
          <p:cNvSpPr/>
          <p:nvPr/>
        </p:nvSpPr>
        <p:spPr>
          <a:xfrm>
            <a:off x="8595360" y="4617720"/>
            <a:ext cx="3017520" cy="457200"/>
          </a:xfrm>
          <a:prstGeom prst="rect">
            <a:avLst/>
          </a:prstGeom>
          <a:noFill/>
          <a:ln/>
        </p:spPr>
        <p:txBody>
          <a:bodyPr wrap="square" lIns="0" tIns="0" rIns="0" bIns="0" rtlCol="0" anchor="ctr"/>
          <a:lstStyle/>
          <a:p>
            <a:pPr marL="0" indent="0" algn="l">
              <a:buNone/>
            </a:pPr>
            <a:r>
              <a:rPr lang="en-US" sz="2400" b="1" dirty="0">
                <a:solidFill>
                  <a:srgbClr val="FFFFFF"/>
                </a:solidFill>
                <a:latin typeface="Cambria" pitchFamily="34" charset="0"/>
                <a:ea typeface="Cambria" pitchFamily="34" charset="-122"/>
                <a:cs typeface="Cambria" pitchFamily="34" charset="-120"/>
              </a:rPr>
              <a:t>30%</a:t>
            </a:r>
            <a:endParaRPr lang="en-US" sz="2400" dirty="0"/>
          </a:p>
        </p:txBody>
      </p:sp>
      <p:sp>
        <p:nvSpPr>
          <p:cNvPr id="14" name="Text 11"/>
          <p:cNvSpPr/>
          <p:nvPr/>
        </p:nvSpPr>
        <p:spPr>
          <a:xfrm>
            <a:off x="8595360" y="5029200"/>
            <a:ext cx="3017520" cy="320040"/>
          </a:xfrm>
          <a:prstGeom prst="rect">
            <a:avLst/>
          </a:prstGeom>
          <a:noFill/>
          <a:ln/>
        </p:spPr>
        <p:txBody>
          <a:bodyPr wrap="square" lIns="0" tIns="0" rIns="0" bIns="0" rtlCol="0" anchor="ctr"/>
          <a:lstStyle/>
          <a:p>
            <a:pPr marL="0" indent="0" algn="l">
              <a:buNone/>
            </a:pPr>
            <a:r>
              <a:rPr lang="en-US" sz="1100" dirty="0">
                <a:solidFill>
                  <a:srgbClr val="E2DBC9"/>
                </a:solidFill>
                <a:latin typeface="Calibri" pitchFamily="34" charset="0"/>
                <a:ea typeface="Calibri" pitchFamily="34" charset="-122"/>
                <a:cs typeface="Calibri" pitchFamily="34" charset="-120"/>
              </a:rPr>
              <a:t>min. fenestration of principal façade</a:t>
            </a:r>
            <a:endParaRPr lang="en-US" sz="1100" dirty="0"/>
          </a:p>
        </p:txBody>
      </p:sp>
      <p:sp>
        <p:nvSpPr>
          <p:cNvPr id="15" name="Text 12"/>
          <p:cNvSpPr/>
          <p:nvPr/>
        </p:nvSpPr>
        <p:spPr>
          <a:xfrm>
            <a:off x="8595360" y="5394960"/>
            <a:ext cx="3017520" cy="457200"/>
          </a:xfrm>
          <a:prstGeom prst="rect">
            <a:avLst/>
          </a:prstGeom>
          <a:noFill/>
          <a:ln/>
        </p:spPr>
        <p:txBody>
          <a:bodyPr wrap="square" lIns="0" tIns="0" rIns="0" bIns="0" rtlCol="0" anchor="ctr"/>
          <a:lstStyle/>
          <a:p>
            <a:pPr marL="0" indent="0" algn="l">
              <a:buNone/>
            </a:pPr>
            <a:r>
              <a:rPr lang="en-US" sz="2400" b="1" dirty="0">
                <a:solidFill>
                  <a:srgbClr val="FFFFFF"/>
                </a:solidFill>
                <a:latin typeface="Cambria" pitchFamily="34" charset="0"/>
                <a:ea typeface="Cambria" pitchFamily="34" charset="-122"/>
                <a:cs typeface="Cambria" pitchFamily="34" charset="-120"/>
              </a:rPr>
              <a:t>50 dBA</a:t>
            </a:r>
            <a:endParaRPr lang="en-US" sz="2400" dirty="0"/>
          </a:p>
        </p:txBody>
      </p:sp>
      <p:sp>
        <p:nvSpPr>
          <p:cNvPr id="16" name="Text 13"/>
          <p:cNvSpPr/>
          <p:nvPr/>
        </p:nvSpPr>
        <p:spPr>
          <a:xfrm>
            <a:off x="8595360" y="5806440"/>
            <a:ext cx="3017520" cy="320040"/>
          </a:xfrm>
          <a:prstGeom prst="rect">
            <a:avLst/>
          </a:prstGeom>
          <a:noFill/>
          <a:ln/>
        </p:spPr>
        <p:txBody>
          <a:bodyPr wrap="square" lIns="0" tIns="0" rIns="0" bIns="0" rtlCol="0" anchor="ctr"/>
          <a:lstStyle/>
          <a:p>
            <a:pPr marL="0" indent="0" algn="l">
              <a:buNone/>
            </a:pPr>
            <a:r>
              <a:rPr lang="en-US" sz="1100" dirty="0">
                <a:solidFill>
                  <a:srgbClr val="E2DBC9"/>
                </a:solidFill>
                <a:latin typeface="Calibri" pitchFamily="34" charset="0"/>
                <a:ea typeface="Calibri" pitchFamily="34" charset="-122"/>
                <a:cs typeface="Calibri" pitchFamily="34" charset="-120"/>
              </a:rPr>
              <a:t>day noise limit at property line</a:t>
            </a:r>
            <a:endParaRPr lang="en-US" sz="1100" dirty="0"/>
          </a:p>
        </p:txBody>
      </p:sp>
      <p:sp>
        <p:nvSpPr>
          <p:cNvPr id="17" name="Shape 14"/>
          <p:cNvSpPr/>
          <p:nvPr/>
        </p:nvSpPr>
        <p:spPr>
          <a:xfrm>
            <a:off x="457200" y="6446520"/>
            <a:ext cx="11274552" cy="0"/>
          </a:xfrm>
          <a:prstGeom prst="line">
            <a:avLst/>
          </a:prstGeom>
          <a:noFill/>
          <a:ln w="6350">
            <a:solidFill>
              <a:srgbClr val="D8CFBB"/>
            </a:solidFill>
            <a:prstDash val="solid"/>
          </a:ln>
        </p:spPr>
        <p:txBody>
          <a:bodyPr/>
          <a:lstStyle/>
          <a:p>
            <a:endParaRPr lang="en-US"/>
          </a:p>
        </p:txBody>
      </p:sp>
      <p:sp>
        <p:nvSpPr>
          <p:cNvPr id="18" name="Text 15"/>
          <p:cNvSpPr/>
          <p:nvPr/>
        </p:nvSpPr>
        <p:spPr>
          <a:xfrm>
            <a:off x="457200" y="6492240"/>
            <a:ext cx="7772400" cy="274320"/>
          </a:xfrm>
          <a:prstGeom prst="rect">
            <a:avLst/>
          </a:prstGeom>
          <a:noFill/>
          <a:ln/>
        </p:spPr>
        <p:txBody>
          <a:bodyPr wrap="square" lIns="0" tIns="0" rIns="0" bIns="0" rtlCol="0" anchor="ctr"/>
          <a:lstStyle/>
          <a:p>
            <a:pPr marL="0" indent="0" algn="l">
              <a:buNone/>
            </a:pPr>
            <a:r>
              <a:rPr lang="en-US" sz="900" dirty="0">
                <a:solidFill>
                  <a:srgbClr val="8A847D"/>
                </a:solidFill>
                <a:latin typeface="Calibri" pitchFamily="34" charset="0"/>
                <a:ea typeface="Calibri" pitchFamily="34" charset="-122"/>
                <a:cs typeface="Calibri" pitchFamily="34" charset="-120"/>
              </a:rPr>
              <a:t>Tooele County  |  Data Center Ordinance  |  Public Information</a:t>
            </a:r>
            <a:endParaRPr lang="en-US" sz="900" dirty="0"/>
          </a:p>
        </p:txBody>
      </p:sp>
      <p:sp>
        <p:nvSpPr>
          <p:cNvPr id="19" name="Text 16"/>
          <p:cNvSpPr/>
          <p:nvPr/>
        </p:nvSpPr>
        <p:spPr>
          <a:xfrm>
            <a:off x="10332720" y="6492240"/>
            <a:ext cx="1371600" cy="274320"/>
          </a:xfrm>
          <a:prstGeom prst="rect">
            <a:avLst/>
          </a:prstGeom>
          <a:noFill/>
          <a:ln/>
        </p:spPr>
        <p:txBody>
          <a:bodyPr wrap="square" lIns="0" tIns="0" rIns="0" bIns="0" rtlCol="0" anchor="ctr"/>
          <a:lstStyle/>
          <a:p>
            <a:pPr marL="0" indent="0" algn="r">
              <a:buNone/>
            </a:pPr>
            <a:r>
              <a:rPr lang="en-US" sz="900" dirty="0">
                <a:solidFill>
                  <a:srgbClr val="8A847D"/>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457200" y="457200"/>
            <a:ext cx="11274552" cy="640080"/>
          </a:xfrm>
          <a:prstGeom prst="rect">
            <a:avLst/>
          </a:prstGeom>
          <a:noFill/>
          <a:ln/>
        </p:spPr>
        <p:txBody>
          <a:bodyPr wrap="square" lIns="0" tIns="0" rIns="0" bIns="0" rtlCol="0" anchor="ctr"/>
          <a:lstStyle/>
          <a:p>
            <a:pPr marL="0" indent="0" algn="l">
              <a:buNone/>
            </a:pPr>
            <a:r>
              <a:rPr lang="en-US" sz="3400" b="1" dirty="0">
                <a:solidFill>
                  <a:srgbClr val="1E4D7B"/>
                </a:solidFill>
                <a:latin typeface="Cambria" pitchFamily="34" charset="0"/>
                <a:ea typeface="Cambria" pitchFamily="34" charset="-122"/>
                <a:cs typeface="Cambria" pitchFamily="34" charset="-120"/>
              </a:rPr>
              <a:t>Full disclosure of resources and infrastructure</a:t>
            </a:r>
            <a:endParaRPr lang="en-US" sz="3400" dirty="0"/>
          </a:p>
        </p:txBody>
      </p:sp>
      <p:sp>
        <p:nvSpPr>
          <p:cNvPr id="3" name="Text 1"/>
          <p:cNvSpPr/>
          <p:nvPr/>
        </p:nvSpPr>
        <p:spPr>
          <a:xfrm>
            <a:off x="457200" y="1097280"/>
            <a:ext cx="11274552" cy="457200"/>
          </a:xfrm>
          <a:prstGeom prst="rect">
            <a:avLst/>
          </a:prstGeom>
          <a:noFill/>
          <a:ln/>
        </p:spPr>
        <p:txBody>
          <a:bodyPr wrap="square" lIns="0" tIns="0" rIns="0" bIns="0" rtlCol="0" anchor="ctr"/>
          <a:lstStyle/>
          <a:p>
            <a:pPr marL="0" indent="0" algn="l">
              <a:buNone/>
            </a:pPr>
            <a:r>
              <a:rPr lang="en-US" sz="1600" i="1" dirty="0">
                <a:solidFill>
                  <a:srgbClr val="5A5550"/>
                </a:solidFill>
                <a:latin typeface="Calibri" pitchFamily="34" charset="0"/>
                <a:ea typeface="Calibri" pitchFamily="34" charset="-122"/>
                <a:cs typeface="Calibri" pitchFamily="34" charset="-120"/>
              </a:rPr>
              <a:t>The County and the public will know the answers before decisions are made.</a:t>
            </a:r>
            <a:endParaRPr lang="en-US" sz="1600" dirty="0"/>
          </a:p>
        </p:txBody>
      </p:sp>
      <p:sp>
        <p:nvSpPr>
          <p:cNvPr id="4" name="Shape 2"/>
          <p:cNvSpPr/>
          <p:nvPr/>
        </p:nvSpPr>
        <p:spPr>
          <a:xfrm>
            <a:off x="457200" y="1691640"/>
            <a:ext cx="5394960" cy="2194560"/>
          </a:xfrm>
          <a:prstGeom prst="roundRect">
            <a:avLst>
              <a:gd name="adj" fmla="val 5000"/>
            </a:avLst>
          </a:prstGeom>
          <a:solidFill>
            <a:srgbClr val="FFFFFF"/>
          </a:solidFill>
          <a:ln w="9525">
            <a:solidFill>
              <a:srgbClr val="D8CFBB"/>
            </a:solidFill>
            <a:prstDash val="solid"/>
          </a:ln>
        </p:spPr>
        <p:txBody>
          <a:bodyPr/>
          <a:lstStyle/>
          <a:p>
            <a:endParaRPr lang="en-US"/>
          </a:p>
        </p:txBody>
      </p:sp>
      <p:sp>
        <p:nvSpPr>
          <p:cNvPr id="5" name="Shape 3"/>
          <p:cNvSpPr/>
          <p:nvPr/>
        </p:nvSpPr>
        <p:spPr>
          <a:xfrm>
            <a:off x="731520" y="1947672"/>
            <a:ext cx="182880" cy="182880"/>
          </a:xfrm>
          <a:prstGeom prst="ellipse">
            <a:avLst/>
          </a:prstGeom>
          <a:solidFill>
            <a:srgbClr val="BD6B3C"/>
          </a:solidFill>
          <a:ln w="12700">
            <a:solidFill>
              <a:srgbClr val="BD6B3C"/>
            </a:solidFill>
            <a:prstDash val="solid"/>
          </a:ln>
        </p:spPr>
        <p:txBody>
          <a:bodyPr/>
          <a:lstStyle/>
          <a:p>
            <a:endParaRPr lang="en-US"/>
          </a:p>
        </p:txBody>
      </p:sp>
      <p:sp>
        <p:nvSpPr>
          <p:cNvPr id="6" name="Text 4"/>
          <p:cNvSpPr/>
          <p:nvPr/>
        </p:nvSpPr>
        <p:spPr>
          <a:xfrm>
            <a:off x="1051560" y="1856232"/>
            <a:ext cx="4617720" cy="411480"/>
          </a:xfrm>
          <a:prstGeom prst="rect">
            <a:avLst/>
          </a:prstGeom>
          <a:noFill/>
          <a:ln/>
        </p:spPr>
        <p:txBody>
          <a:bodyPr wrap="square" lIns="0" tIns="0" rIns="0" bIns="0" rtlCol="0" anchor="ctr"/>
          <a:lstStyle/>
          <a:p>
            <a:pPr marL="0" indent="0" algn="l">
              <a:buNone/>
            </a:pPr>
            <a:r>
              <a:rPr lang="en-US" sz="1800" b="1" dirty="0">
                <a:solidFill>
                  <a:srgbClr val="1E4D7B"/>
                </a:solidFill>
                <a:latin typeface="Cambria" pitchFamily="34" charset="0"/>
                <a:ea typeface="Cambria" pitchFamily="34" charset="-122"/>
                <a:cs typeface="Cambria" pitchFamily="34" charset="-120"/>
              </a:rPr>
              <a:t>Water</a:t>
            </a:r>
            <a:endParaRPr lang="en-US" sz="1800" dirty="0"/>
          </a:p>
        </p:txBody>
      </p:sp>
      <p:sp>
        <p:nvSpPr>
          <p:cNvPr id="7" name="Text 5"/>
          <p:cNvSpPr/>
          <p:nvPr/>
        </p:nvSpPr>
        <p:spPr>
          <a:xfrm>
            <a:off x="731520" y="2377440"/>
            <a:ext cx="4892040" cy="1371600"/>
          </a:xfrm>
          <a:prstGeom prst="rect">
            <a:avLst/>
          </a:prstGeom>
          <a:noFill/>
          <a:ln/>
        </p:spPr>
        <p:txBody>
          <a:bodyPr wrap="square" lIns="0" tIns="0" rIns="0" bIns="0" rtlCol="0" anchor="ctr"/>
          <a:lstStyle/>
          <a:p>
            <a:pPr marL="0" indent="0" algn="l">
              <a:buNone/>
            </a:pPr>
            <a:r>
              <a:rPr lang="en-US" sz="1200" dirty="0">
                <a:solidFill>
                  <a:srgbClr val="5A5550"/>
                </a:solidFill>
                <a:latin typeface="Calibri" pitchFamily="34" charset="0"/>
                <a:ea typeface="Calibri" pitchFamily="34" charset="-122"/>
                <a:cs typeface="Calibri" pitchFamily="34" charset="-120"/>
              </a:rPr>
              <a:t>Projected use in gallons per day, per year, and per megawatt-hour. Water rights or will-serve commitment required. Cooling method disclosed. Conservation plan required.</a:t>
            </a:r>
            <a:endParaRPr lang="en-US" sz="1200" dirty="0"/>
          </a:p>
        </p:txBody>
      </p:sp>
      <p:sp>
        <p:nvSpPr>
          <p:cNvPr id="8" name="Shape 6"/>
          <p:cNvSpPr/>
          <p:nvPr/>
        </p:nvSpPr>
        <p:spPr>
          <a:xfrm>
            <a:off x="6217920" y="1691640"/>
            <a:ext cx="5394960" cy="2194560"/>
          </a:xfrm>
          <a:prstGeom prst="roundRect">
            <a:avLst>
              <a:gd name="adj" fmla="val 5000"/>
            </a:avLst>
          </a:prstGeom>
          <a:solidFill>
            <a:srgbClr val="FFFFFF"/>
          </a:solidFill>
          <a:ln w="9525">
            <a:solidFill>
              <a:srgbClr val="D8CFBB"/>
            </a:solidFill>
            <a:prstDash val="solid"/>
          </a:ln>
        </p:spPr>
        <p:txBody>
          <a:bodyPr/>
          <a:lstStyle/>
          <a:p>
            <a:endParaRPr lang="en-US"/>
          </a:p>
        </p:txBody>
      </p:sp>
      <p:sp>
        <p:nvSpPr>
          <p:cNvPr id="9" name="Shape 7"/>
          <p:cNvSpPr/>
          <p:nvPr/>
        </p:nvSpPr>
        <p:spPr>
          <a:xfrm>
            <a:off x="6492240" y="1947672"/>
            <a:ext cx="182880" cy="182880"/>
          </a:xfrm>
          <a:prstGeom prst="ellipse">
            <a:avLst/>
          </a:prstGeom>
          <a:solidFill>
            <a:srgbClr val="BD6B3C"/>
          </a:solidFill>
          <a:ln w="12700">
            <a:solidFill>
              <a:srgbClr val="BD6B3C"/>
            </a:solidFill>
            <a:prstDash val="solid"/>
          </a:ln>
        </p:spPr>
        <p:txBody>
          <a:bodyPr/>
          <a:lstStyle/>
          <a:p>
            <a:endParaRPr lang="en-US"/>
          </a:p>
        </p:txBody>
      </p:sp>
      <p:sp>
        <p:nvSpPr>
          <p:cNvPr id="10" name="Text 8"/>
          <p:cNvSpPr/>
          <p:nvPr/>
        </p:nvSpPr>
        <p:spPr>
          <a:xfrm>
            <a:off x="6812280" y="1856232"/>
            <a:ext cx="4617720" cy="411480"/>
          </a:xfrm>
          <a:prstGeom prst="rect">
            <a:avLst/>
          </a:prstGeom>
          <a:noFill/>
          <a:ln/>
        </p:spPr>
        <p:txBody>
          <a:bodyPr wrap="square" lIns="0" tIns="0" rIns="0" bIns="0" rtlCol="0" anchor="ctr"/>
          <a:lstStyle/>
          <a:p>
            <a:pPr marL="0" indent="0" algn="l">
              <a:buNone/>
            </a:pPr>
            <a:r>
              <a:rPr lang="en-US" sz="1800" b="1" dirty="0">
                <a:solidFill>
                  <a:srgbClr val="1E4D7B"/>
                </a:solidFill>
                <a:latin typeface="Cambria" pitchFamily="34" charset="0"/>
                <a:ea typeface="Cambria" pitchFamily="34" charset="-122"/>
                <a:cs typeface="Cambria" pitchFamily="34" charset="-120"/>
              </a:rPr>
              <a:t>Power</a:t>
            </a:r>
            <a:endParaRPr lang="en-US" sz="1800" dirty="0"/>
          </a:p>
        </p:txBody>
      </p:sp>
      <p:sp>
        <p:nvSpPr>
          <p:cNvPr id="11" name="Text 9"/>
          <p:cNvSpPr/>
          <p:nvPr/>
        </p:nvSpPr>
        <p:spPr>
          <a:xfrm>
            <a:off x="6492240" y="2377440"/>
            <a:ext cx="4892040" cy="1371600"/>
          </a:xfrm>
          <a:prstGeom prst="rect">
            <a:avLst/>
          </a:prstGeom>
          <a:noFill/>
          <a:ln/>
        </p:spPr>
        <p:txBody>
          <a:bodyPr wrap="square" lIns="0" tIns="0" rIns="0" bIns="0" rtlCol="0" anchor="ctr"/>
          <a:lstStyle/>
          <a:p>
            <a:pPr marL="0" indent="0" algn="l">
              <a:buNone/>
            </a:pPr>
            <a:r>
              <a:rPr lang="en-US" sz="1200" dirty="0">
                <a:solidFill>
                  <a:srgbClr val="5A5550"/>
                </a:solidFill>
                <a:latin typeface="Calibri" pitchFamily="34" charset="0"/>
                <a:ea typeface="Calibri" pitchFamily="34" charset="-122"/>
                <a:cs typeface="Calibri" pitchFamily="34" charset="-120"/>
              </a:rPr>
              <a:t>Peak and average electrical demand disclosed. Utility service commitment required. Large-load customer arrangements disclosed. Cost allocation between the applicant and ratepayers disclosed.</a:t>
            </a:r>
            <a:endParaRPr lang="en-US" sz="1200" dirty="0"/>
          </a:p>
        </p:txBody>
      </p:sp>
      <p:sp>
        <p:nvSpPr>
          <p:cNvPr id="12" name="Shape 10"/>
          <p:cNvSpPr/>
          <p:nvPr/>
        </p:nvSpPr>
        <p:spPr>
          <a:xfrm>
            <a:off x="457200" y="4206240"/>
            <a:ext cx="5394960" cy="2194560"/>
          </a:xfrm>
          <a:prstGeom prst="roundRect">
            <a:avLst>
              <a:gd name="adj" fmla="val 5000"/>
            </a:avLst>
          </a:prstGeom>
          <a:solidFill>
            <a:srgbClr val="FFFFFF"/>
          </a:solidFill>
          <a:ln w="9525">
            <a:solidFill>
              <a:srgbClr val="D8CFBB"/>
            </a:solidFill>
            <a:prstDash val="solid"/>
          </a:ln>
        </p:spPr>
        <p:txBody>
          <a:bodyPr/>
          <a:lstStyle/>
          <a:p>
            <a:endParaRPr lang="en-US"/>
          </a:p>
        </p:txBody>
      </p:sp>
      <p:sp>
        <p:nvSpPr>
          <p:cNvPr id="13" name="Shape 11"/>
          <p:cNvSpPr/>
          <p:nvPr/>
        </p:nvSpPr>
        <p:spPr>
          <a:xfrm>
            <a:off x="731520" y="4462272"/>
            <a:ext cx="182880" cy="182880"/>
          </a:xfrm>
          <a:prstGeom prst="ellipse">
            <a:avLst/>
          </a:prstGeom>
          <a:solidFill>
            <a:srgbClr val="BD6B3C"/>
          </a:solidFill>
          <a:ln w="12700">
            <a:solidFill>
              <a:srgbClr val="BD6B3C"/>
            </a:solidFill>
            <a:prstDash val="solid"/>
          </a:ln>
        </p:spPr>
        <p:txBody>
          <a:bodyPr/>
          <a:lstStyle/>
          <a:p>
            <a:endParaRPr lang="en-US"/>
          </a:p>
        </p:txBody>
      </p:sp>
      <p:sp>
        <p:nvSpPr>
          <p:cNvPr id="14" name="Text 12"/>
          <p:cNvSpPr/>
          <p:nvPr/>
        </p:nvSpPr>
        <p:spPr>
          <a:xfrm>
            <a:off x="1051560" y="4370832"/>
            <a:ext cx="4617720" cy="411480"/>
          </a:xfrm>
          <a:prstGeom prst="rect">
            <a:avLst/>
          </a:prstGeom>
          <a:noFill/>
          <a:ln/>
        </p:spPr>
        <p:txBody>
          <a:bodyPr wrap="square" lIns="0" tIns="0" rIns="0" bIns="0" rtlCol="0" anchor="ctr"/>
          <a:lstStyle/>
          <a:p>
            <a:pPr marL="0" indent="0" algn="l">
              <a:buNone/>
            </a:pPr>
            <a:r>
              <a:rPr lang="en-US" sz="1800" b="1" dirty="0">
                <a:solidFill>
                  <a:srgbClr val="1E4D7B"/>
                </a:solidFill>
                <a:latin typeface="Cambria" pitchFamily="34" charset="0"/>
                <a:ea typeface="Cambria" pitchFamily="34" charset="-122"/>
                <a:cs typeface="Cambria" pitchFamily="34" charset="-120"/>
              </a:rPr>
              <a:t>Economic &amp; Fiscal Impact</a:t>
            </a:r>
            <a:endParaRPr lang="en-US" sz="1800" dirty="0"/>
          </a:p>
        </p:txBody>
      </p:sp>
      <p:sp>
        <p:nvSpPr>
          <p:cNvPr id="15" name="Text 13"/>
          <p:cNvSpPr/>
          <p:nvPr/>
        </p:nvSpPr>
        <p:spPr>
          <a:xfrm>
            <a:off x="731520" y="4892040"/>
            <a:ext cx="4892040" cy="1371600"/>
          </a:xfrm>
          <a:prstGeom prst="rect">
            <a:avLst/>
          </a:prstGeom>
          <a:noFill/>
          <a:ln/>
        </p:spPr>
        <p:txBody>
          <a:bodyPr wrap="square" lIns="0" tIns="0" rIns="0" bIns="0" rtlCol="0" anchor="ctr"/>
          <a:lstStyle/>
          <a:p>
            <a:r>
              <a:rPr lang="en-US" sz="1200" dirty="0">
                <a:solidFill>
                  <a:srgbClr val="5A5550"/>
                </a:solidFill>
                <a:latin typeface="Calibri" pitchFamily="34" charset="0"/>
                <a:cs typeface="Calibri" pitchFamily="34" charset="-120"/>
              </a:rPr>
              <a:t>Applicant must disclose projected jobs, workforce commitments, and all requested public incentives, plus a 10-year net fiscal impact analysis comparing public revenues to public costs.</a:t>
            </a:r>
          </a:p>
        </p:txBody>
      </p:sp>
      <p:sp>
        <p:nvSpPr>
          <p:cNvPr id="16" name="Shape 14"/>
          <p:cNvSpPr/>
          <p:nvPr/>
        </p:nvSpPr>
        <p:spPr>
          <a:xfrm>
            <a:off x="6217920" y="4206240"/>
            <a:ext cx="5394960" cy="2194560"/>
          </a:xfrm>
          <a:prstGeom prst="roundRect">
            <a:avLst>
              <a:gd name="adj" fmla="val 5000"/>
            </a:avLst>
          </a:prstGeom>
          <a:solidFill>
            <a:srgbClr val="FFFFFF"/>
          </a:solidFill>
          <a:ln w="9525">
            <a:solidFill>
              <a:srgbClr val="D8CFBB"/>
            </a:solidFill>
            <a:prstDash val="solid"/>
          </a:ln>
        </p:spPr>
        <p:txBody>
          <a:bodyPr/>
          <a:lstStyle/>
          <a:p>
            <a:endParaRPr lang="en-US"/>
          </a:p>
        </p:txBody>
      </p:sp>
      <p:sp>
        <p:nvSpPr>
          <p:cNvPr id="17" name="Shape 15"/>
          <p:cNvSpPr/>
          <p:nvPr/>
        </p:nvSpPr>
        <p:spPr>
          <a:xfrm>
            <a:off x="6492240" y="4462272"/>
            <a:ext cx="182880" cy="182880"/>
          </a:xfrm>
          <a:prstGeom prst="ellipse">
            <a:avLst/>
          </a:prstGeom>
          <a:solidFill>
            <a:srgbClr val="BD6B3C"/>
          </a:solidFill>
          <a:ln w="12700">
            <a:solidFill>
              <a:srgbClr val="BD6B3C"/>
            </a:solidFill>
            <a:prstDash val="solid"/>
          </a:ln>
        </p:spPr>
        <p:txBody>
          <a:bodyPr/>
          <a:lstStyle/>
          <a:p>
            <a:endParaRPr lang="en-US"/>
          </a:p>
        </p:txBody>
      </p:sp>
      <p:sp>
        <p:nvSpPr>
          <p:cNvPr id="18" name="Text 16"/>
          <p:cNvSpPr/>
          <p:nvPr/>
        </p:nvSpPr>
        <p:spPr>
          <a:xfrm>
            <a:off x="6812280" y="4370832"/>
            <a:ext cx="4617720" cy="411480"/>
          </a:xfrm>
          <a:prstGeom prst="rect">
            <a:avLst/>
          </a:prstGeom>
          <a:noFill/>
          <a:ln/>
        </p:spPr>
        <p:txBody>
          <a:bodyPr wrap="square" lIns="0" tIns="0" rIns="0" bIns="0" rtlCol="0" anchor="ctr"/>
          <a:lstStyle/>
          <a:p>
            <a:pPr marL="0" indent="0" algn="l">
              <a:buNone/>
            </a:pPr>
            <a:r>
              <a:rPr lang="en-US" sz="1800" b="1" dirty="0">
                <a:solidFill>
                  <a:srgbClr val="1E4D7B"/>
                </a:solidFill>
                <a:latin typeface="Cambria" pitchFamily="34" charset="0"/>
                <a:ea typeface="Cambria" pitchFamily="34" charset="-122"/>
                <a:cs typeface="Cambria" pitchFamily="34" charset="-120"/>
              </a:rPr>
              <a:t>Roads and services</a:t>
            </a:r>
            <a:endParaRPr lang="en-US" sz="1800" dirty="0"/>
          </a:p>
        </p:txBody>
      </p:sp>
      <p:sp>
        <p:nvSpPr>
          <p:cNvPr id="19" name="Text 17"/>
          <p:cNvSpPr/>
          <p:nvPr/>
        </p:nvSpPr>
        <p:spPr>
          <a:xfrm>
            <a:off x="6492240" y="4892040"/>
            <a:ext cx="4892040" cy="1371600"/>
          </a:xfrm>
          <a:prstGeom prst="rect">
            <a:avLst/>
          </a:prstGeom>
          <a:noFill/>
          <a:ln/>
        </p:spPr>
        <p:txBody>
          <a:bodyPr wrap="square" lIns="0" tIns="0" rIns="0" bIns="0" rtlCol="0" anchor="ctr"/>
          <a:lstStyle/>
          <a:p>
            <a:pPr marL="0" indent="0" algn="l">
              <a:buNone/>
            </a:pPr>
            <a:r>
              <a:rPr lang="en-US" sz="1200" dirty="0">
                <a:solidFill>
                  <a:srgbClr val="5A5550"/>
                </a:solidFill>
                <a:latin typeface="Calibri" pitchFamily="34" charset="0"/>
                <a:ea typeface="Calibri" pitchFamily="34" charset="-122"/>
                <a:cs typeface="Calibri" pitchFamily="34" charset="-120"/>
              </a:rPr>
              <a:t>Traffic study required. Fire-protection and emergency-response capacity identified. County service impacts documented. Public infrastructure costs addressed through conditions of approval or lawful agreements.</a:t>
            </a:r>
            <a:endParaRPr lang="en-US" sz="1200" dirty="0"/>
          </a:p>
        </p:txBody>
      </p:sp>
      <p:sp>
        <p:nvSpPr>
          <p:cNvPr id="20" name="Shape 18"/>
          <p:cNvSpPr/>
          <p:nvPr/>
        </p:nvSpPr>
        <p:spPr>
          <a:xfrm>
            <a:off x="457200" y="6446520"/>
            <a:ext cx="11274552" cy="0"/>
          </a:xfrm>
          <a:prstGeom prst="line">
            <a:avLst/>
          </a:prstGeom>
          <a:noFill/>
          <a:ln w="6350">
            <a:solidFill>
              <a:srgbClr val="D8CFBB"/>
            </a:solidFill>
            <a:prstDash val="solid"/>
          </a:ln>
        </p:spPr>
        <p:txBody>
          <a:bodyPr/>
          <a:lstStyle/>
          <a:p>
            <a:endParaRPr lang="en-US"/>
          </a:p>
        </p:txBody>
      </p:sp>
      <p:sp>
        <p:nvSpPr>
          <p:cNvPr id="21" name="Text 19"/>
          <p:cNvSpPr/>
          <p:nvPr/>
        </p:nvSpPr>
        <p:spPr>
          <a:xfrm>
            <a:off x="457200" y="6492240"/>
            <a:ext cx="7772400" cy="274320"/>
          </a:xfrm>
          <a:prstGeom prst="rect">
            <a:avLst/>
          </a:prstGeom>
          <a:noFill/>
          <a:ln/>
        </p:spPr>
        <p:txBody>
          <a:bodyPr wrap="square" lIns="0" tIns="0" rIns="0" bIns="0" rtlCol="0" anchor="ctr"/>
          <a:lstStyle/>
          <a:p>
            <a:pPr marL="0" indent="0" algn="l">
              <a:buNone/>
            </a:pPr>
            <a:r>
              <a:rPr lang="en-US" sz="900" dirty="0">
                <a:solidFill>
                  <a:srgbClr val="8A847D"/>
                </a:solidFill>
                <a:latin typeface="Calibri" pitchFamily="34" charset="0"/>
                <a:ea typeface="Calibri" pitchFamily="34" charset="-122"/>
                <a:cs typeface="Calibri" pitchFamily="34" charset="-120"/>
              </a:rPr>
              <a:t>Tooele County  |  Data Center Ordinance  |  Public Information</a:t>
            </a:r>
            <a:endParaRPr lang="en-US" sz="900" dirty="0"/>
          </a:p>
        </p:txBody>
      </p:sp>
      <p:sp>
        <p:nvSpPr>
          <p:cNvPr id="22" name="Text 20"/>
          <p:cNvSpPr/>
          <p:nvPr/>
        </p:nvSpPr>
        <p:spPr>
          <a:xfrm>
            <a:off x="10332720" y="6492240"/>
            <a:ext cx="1371600" cy="274320"/>
          </a:xfrm>
          <a:prstGeom prst="rect">
            <a:avLst/>
          </a:prstGeom>
          <a:noFill/>
          <a:ln/>
        </p:spPr>
        <p:txBody>
          <a:bodyPr wrap="square" lIns="0" tIns="0" rIns="0" bIns="0" rtlCol="0" anchor="ctr"/>
          <a:lstStyle/>
          <a:p>
            <a:pPr marL="0" indent="0" algn="r">
              <a:buNone/>
            </a:pPr>
            <a:r>
              <a:rPr lang="en-US" sz="900" dirty="0">
                <a:solidFill>
                  <a:srgbClr val="8A847D"/>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457200" y="457200"/>
            <a:ext cx="11274552" cy="640080"/>
          </a:xfrm>
          <a:prstGeom prst="rect">
            <a:avLst/>
          </a:prstGeom>
          <a:noFill/>
          <a:ln/>
        </p:spPr>
        <p:txBody>
          <a:bodyPr wrap="square" lIns="0" tIns="0" rIns="0" bIns="0" rtlCol="0" anchor="ctr"/>
          <a:lstStyle/>
          <a:p>
            <a:pPr marL="0" indent="0" algn="l">
              <a:buNone/>
            </a:pPr>
            <a:r>
              <a:rPr lang="en-US" sz="3400" b="1" dirty="0">
                <a:solidFill>
                  <a:srgbClr val="1E4D7B"/>
                </a:solidFill>
                <a:latin typeface="Cambria" pitchFamily="34" charset="0"/>
                <a:ea typeface="Cambria" pitchFamily="34" charset="-122"/>
                <a:cs typeface="Cambria" pitchFamily="34" charset="-120"/>
              </a:rPr>
              <a:t>Protecting quality of life</a:t>
            </a:r>
            <a:endParaRPr lang="en-US" sz="3400" dirty="0"/>
          </a:p>
        </p:txBody>
      </p:sp>
      <p:sp>
        <p:nvSpPr>
          <p:cNvPr id="3" name="Text 1"/>
          <p:cNvSpPr/>
          <p:nvPr/>
        </p:nvSpPr>
        <p:spPr>
          <a:xfrm>
            <a:off x="457200" y="1097280"/>
            <a:ext cx="11274552" cy="457200"/>
          </a:xfrm>
          <a:prstGeom prst="rect">
            <a:avLst/>
          </a:prstGeom>
          <a:noFill/>
          <a:ln/>
        </p:spPr>
        <p:txBody>
          <a:bodyPr wrap="square" lIns="0" tIns="0" rIns="0" bIns="0" rtlCol="0" anchor="ctr"/>
          <a:lstStyle/>
          <a:p>
            <a:pPr marL="0" indent="0" algn="l">
              <a:buNone/>
            </a:pPr>
            <a:r>
              <a:rPr lang="en-US" sz="1600" i="1" dirty="0">
                <a:solidFill>
                  <a:srgbClr val="5A5550"/>
                </a:solidFill>
                <a:latin typeface="Calibri" pitchFamily="34" charset="0"/>
                <a:ea typeface="Calibri" pitchFamily="34" charset="-122"/>
                <a:cs typeface="Calibri" pitchFamily="34" charset="-120"/>
              </a:rPr>
              <a:t>Standards that apply at the property line and at the nearest home.</a:t>
            </a:r>
            <a:endParaRPr lang="en-US" sz="1600" dirty="0"/>
          </a:p>
        </p:txBody>
      </p:sp>
      <p:sp>
        <p:nvSpPr>
          <p:cNvPr id="4" name="Shape 2"/>
          <p:cNvSpPr/>
          <p:nvPr/>
        </p:nvSpPr>
        <p:spPr>
          <a:xfrm>
            <a:off x="457200" y="1783080"/>
            <a:ext cx="502920" cy="502920"/>
          </a:xfrm>
          <a:prstGeom prst="ellipse">
            <a:avLst/>
          </a:prstGeom>
          <a:solidFill>
            <a:srgbClr val="1E4D7B"/>
          </a:solidFill>
          <a:ln w="12700">
            <a:solidFill>
              <a:srgbClr val="1E4D7B"/>
            </a:solidFill>
            <a:prstDash val="solid"/>
          </a:ln>
        </p:spPr>
        <p:txBody>
          <a:bodyPr/>
          <a:lstStyle/>
          <a:p>
            <a:endParaRPr lang="en-US"/>
          </a:p>
        </p:txBody>
      </p:sp>
      <p:sp>
        <p:nvSpPr>
          <p:cNvPr id="5" name="Text 3"/>
          <p:cNvSpPr/>
          <p:nvPr/>
        </p:nvSpPr>
        <p:spPr>
          <a:xfrm>
            <a:off x="457200" y="1783080"/>
            <a:ext cx="502920" cy="502920"/>
          </a:xfrm>
          <a:prstGeom prst="rect">
            <a:avLst/>
          </a:prstGeom>
          <a:noFill/>
          <a:ln/>
        </p:spPr>
        <p:txBody>
          <a:bodyPr wrap="square" lIns="0" tIns="0" rIns="0" bIns="0"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N</a:t>
            </a:r>
            <a:endParaRPr lang="en-US" sz="2200" dirty="0"/>
          </a:p>
        </p:txBody>
      </p:sp>
      <p:sp>
        <p:nvSpPr>
          <p:cNvPr id="6" name="Text 4"/>
          <p:cNvSpPr/>
          <p:nvPr/>
        </p:nvSpPr>
        <p:spPr>
          <a:xfrm>
            <a:off x="1143000" y="1737360"/>
            <a:ext cx="4617720" cy="502920"/>
          </a:xfrm>
          <a:prstGeom prst="rect">
            <a:avLst/>
          </a:prstGeom>
          <a:noFill/>
          <a:ln/>
        </p:spPr>
        <p:txBody>
          <a:bodyPr wrap="square" lIns="0" tIns="0" rIns="0" bIns="0" rtlCol="0" anchor="ctr"/>
          <a:lstStyle/>
          <a:p>
            <a:pPr marL="0" indent="0" algn="l">
              <a:buNone/>
            </a:pPr>
            <a:r>
              <a:rPr lang="en-US" sz="2200" b="1" dirty="0">
                <a:solidFill>
                  <a:srgbClr val="2A2620"/>
                </a:solidFill>
                <a:latin typeface="Cambria" pitchFamily="34" charset="0"/>
                <a:ea typeface="Cambria" pitchFamily="34" charset="-122"/>
                <a:cs typeface="Cambria" pitchFamily="34" charset="-120"/>
              </a:rPr>
              <a:t>Noise</a:t>
            </a:r>
            <a:endParaRPr lang="en-US" sz="2200" dirty="0"/>
          </a:p>
        </p:txBody>
      </p:sp>
      <p:sp>
        <p:nvSpPr>
          <p:cNvPr id="7" name="Text 5"/>
          <p:cNvSpPr/>
          <p:nvPr/>
        </p:nvSpPr>
        <p:spPr>
          <a:xfrm>
            <a:off x="1143000" y="2377440"/>
            <a:ext cx="4617720" cy="1554480"/>
          </a:xfrm>
          <a:prstGeom prst="rect">
            <a:avLst/>
          </a:prstGeom>
          <a:noFill/>
          <a:ln/>
        </p:spPr>
        <p:txBody>
          <a:bodyPr wrap="square" lIns="0" tIns="0" rIns="0" bIns="0" rtlCol="0" anchor="ctr"/>
          <a:lstStyle/>
          <a:p>
            <a:pPr marL="0" indent="0" algn="l">
              <a:buNone/>
            </a:pPr>
            <a:r>
              <a:rPr lang="en-US" sz="1250" dirty="0">
                <a:solidFill>
                  <a:srgbClr val="5A5550"/>
                </a:solidFill>
                <a:latin typeface="Calibri" pitchFamily="34" charset="0"/>
                <a:ea typeface="Calibri" pitchFamily="34" charset="-122"/>
                <a:cs typeface="Calibri" pitchFamily="34" charset="-120"/>
              </a:rPr>
              <a:t>50 dBA (Leq) day at the property line; 45 dBA at night at the nearest home. Both dBA and dBC measured. Pre- and post-construction studies required. Acoustic barrier required around mechanical equipment adjacent to residential.</a:t>
            </a:r>
            <a:endParaRPr lang="en-US" sz="1250" dirty="0"/>
          </a:p>
        </p:txBody>
      </p:sp>
      <p:sp>
        <p:nvSpPr>
          <p:cNvPr id="8" name="Shape 6"/>
          <p:cNvSpPr/>
          <p:nvPr/>
        </p:nvSpPr>
        <p:spPr>
          <a:xfrm>
            <a:off x="6217920" y="1783080"/>
            <a:ext cx="502920" cy="502920"/>
          </a:xfrm>
          <a:prstGeom prst="ellipse">
            <a:avLst/>
          </a:prstGeom>
          <a:solidFill>
            <a:srgbClr val="1E4D7B"/>
          </a:solidFill>
          <a:ln w="12700">
            <a:solidFill>
              <a:srgbClr val="1E4D7B"/>
            </a:solidFill>
            <a:prstDash val="solid"/>
          </a:ln>
        </p:spPr>
        <p:txBody>
          <a:bodyPr/>
          <a:lstStyle/>
          <a:p>
            <a:endParaRPr lang="en-US"/>
          </a:p>
        </p:txBody>
      </p:sp>
      <p:sp>
        <p:nvSpPr>
          <p:cNvPr id="9" name="Text 7"/>
          <p:cNvSpPr/>
          <p:nvPr/>
        </p:nvSpPr>
        <p:spPr>
          <a:xfrm>
            <a:off x="6217920" y="1783080"/>
            <a:ext cx="502920" cy="502920"/>
          </a:xfrm>
          <a:prstGeom prst="rect">
            <a:avLst/>
          </a:prstGeom>
          <a:noFill/>
          <a:ln/>
        </p:spPr>
        <p:txBody>
          <a:bodyPr wrap="square" lIns="0" tIns="0" rIns="0" bIns="0"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L</a:t>
            </a:r>
            <a:endParaRPr lang="en-US" sz="2200" dirty="0"/>
          </a:p>
        </p:txBody>
      </p:sp>
      <p:sp>
        <p:nvSpPr>
          <p:cNvPr id="10" name="Text 8"/>
          <p:cNvSpPr/>
          <p:nvPr/>
        </p:nvSpPr>
        <p:spPr>
          <a:xfrm>
            <a:off x="6903720" y="1737360"/>
            <a:ext cx="4617720" cy="502920"/>
          </a:xfrm>
          <a:prstGeom prst="rect">
            <a:avLst/>
          </a:prstGeom>
          <a:noFill/>
          <a:ln/>
        </p:spPr>
        <p:txBody>
          <a:bodyPr wrap="square" lIns="0" tIns="0" rIns="0" bIns="0" rtlCol="0" anchor="ctr"/>
          <a:lstStyle/>
          <a:p>
            <a:pPr marL="0" indent="0" algn="l">
              <a:buNone/>
            </a:pPr>
            <a:r>
              <a:rPr lang="en-US" sz="2200" b="1" dirty="0">
                <a:solidFill>
                  <a:srgbClr val="2A2620"/>
                </a:solidFill>
                <a:latin typeface="Cambria" pitchFamily="34" charset="0"/>
                <a:ea typeface="Cambria" pitchFamily="34" charset="-122"/>
                <a:cs typeface="Cambria" pitchFamily="34" charset="-120"/>
              </a:rPr>
              <a:t>Lighting</a:t>
            </a:r>
            <a:endParaRPr lang="en-US" sz="2200" dirty="0"/>
          </a:p>
        </p:txBody>
      </p:sp>
      <p:sp>
        <p:nvSpPr>
          <p:cNvPr id="11" name="Text 9"/>
          <p:cNvSpPr/>
          <p:nvPr/>
        </p:nvSpPr>
        <p:spPr>
          <a:xfrm>
            <a:off x="6903720" y="2377440"/>
            <a:ext cx="4617720" cy="1554480"/>
          </a:xfrm>
          <a:prstGeom prst="rect">
            <a:avLst/>
          </a:prstGeom>
          <a:noFill/>
          <a:ln/>
        </p:spPr>
        <p:txBody>
          <a:bodyPr wrap="square" lIns="0" tIns="0" rIns="0" bIns="0" rtlCol="0" anchor="ctr"/>
          <a:lstStyle/>
          <a:p>
            <a:pPr marL="0" indent="0" algn="l">
              <a:buNone/>
            </a:pPr>
            <a:r>
              <a:rPr lang="en-US" sz="1250" dirty="0">
                <a:solidFill>
                  <a:srgbClr val="5A5550"/>
                </a:solidFill>
                <a:latin typeface="Calibri" pitchFamily="34" charset="0"/>
                <a:ea typeface="Calibri" pitchFamily="34" charset="-122"/>
                <a:cs typeface="Calibri" pitchFamily="34" charset="-120"/>
              </a:rPr>
              <a:t>Full cutoff, shielded fixtures directed downward. Security lighting held to the same maximum illumination limits. Night-time curtailment. Photometric plan required at application.</a:t>
            </a:r>
            <a:endParaRPr lang="en-US" sz="1250" dirty="0"/>
          </a:p>
        </p:txBody>
      </p:sp>
      <p:sp>
        <p:nvSpPr>
          <p:cNvPr id="12" name="Shape 10"/>
          <p:cNvSpPr/>
          <p:nvPr/>
        </p:nvSpPr>
        <p:spPr>
          <a:xfrm>
            <a:off x="457200" y="4069080"/>
            <a:ext cx="502920" cy="502920"/>
          </a:xfrm>
          <a:prstGeom prst="ellipse">
            <a:avLst/>
          </a:prstGeom>
          <a:solidFill>
            <a:srgbClr val="1E4D7B"/>
          </a:solidFill>
          <a:ln w="12700">
            <a:solidFill>
              <a:srgbClr val="1E4D7B"/>
            </a:solidFill>
            <a:prstDash val="solid"/>
          </a:ln>
        </p:spPr>
        <p:txBody>
          <a:bodyPr/>
          <a:lstStyle/>
          <a:p>
            <a:endParaRPr lang="en-US"/>
          </a:p>
        </p:txBody>
      </p:sp>
      <p:sp>
        <p:nvSpPr>
          <p:cNvPr id="13" name="Text 11"/>
          <p:cNvSpPr/>
          <p:nvPr/>
        </p:nvSpPr>
        <p:spPr>
          <a:xfrm>
            <a:off x="457200" y="4069080"/>
            <a:ext cx="502920" cy="502920"/>
          </a:xfrm>
          <a:prstGeom prst="rect">
            <a:avLst/>
          </a:prstGeom>
          <a:noFill/>
          <a:ln/>
        </p:spPr>
        <p:txBody>
          <a:bodyPr wrap="square" lIns="0" tIns="0" rIns="0" bIns="0"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A</a:t>
            </a:r>
            <a:endParaRPr lang="en-US" sz="2200" dirty="0"/>
          </a:p>
        </p:txBody>
      </p:sp>
      <p:sp>
        <p:nvSpPr>
          <p:cNvPr id="14" name="Text 12"/>
          <p:cNvSpPr/>
          <p:nvPr/>
        </p:nvSpPr>
        <p:spPr>
          <a:xfrm>
            <a:off x="1143000" y="4023360"/>
            <a:ext cx="4617720" cy="502920"/>
          </a:xfrm>
          <a:prstGeom prst="rect">
            <a:avLst/>
          </a:prstGeom>
          <a:noFill/>
          <a:ln/>
        </p:spPr>
        <p:txBody>
          <a:bodyPr wrap="square" lIns="0" tIns="0" rIns="0" bIns="0" rtlCol="0" anchor="ctr"/>
          <a:lstStyle/>
          <a:p>
            <a:pPr marL="0" indent="0" algn="l">
              <a:buNone/>
            </a:pPr>
            <a:r>
              <a:rPr lang="en-US" sz="2200" b="1" dirty="0">
                <a:solidFill>
                  <a:srgbClr val="2A2620"/>
                </a:solidFill>
                <a:latin typeface="Cambria" pitchFamily="34" charset="0"/>
                <a:ea typeface="Cambria" pitchFamily="34" charset="-122"/>
                <a:cs typeface="Cambria" pitchFamily="34" charset="-120"/>
              </a:rPr>
              <a:t>Air</a:t>
            </a:r>
            <a:endParaRPr lang="en-US" sz="2200" dirty="0"/>
          </a:p>
        </p:txBody>
      </p:sp>
      <p:sp>
        <p:nvSpPr>
          <p:cNvPr id="15" name="Text 13"/>
          <p:cNvSpPr/>
          <p:nvPr/>
        </p:nvSpPr>
        <p:spPr>
          <a:xfrm>
            <a:off x="1143000" y="4663440"/>
            <a:ext cx="4617720" cy="1554480"/>
          </a:xfrm>
          <a:prstGeom prst="rect">
            <a:avLst/>
          </a:prstGeom>
          <a:noFill/>
          <a:ln/>
        </p:spPr>
        <p:txBody>
          <a:bodyPr wrap="square" lIns="0" tIns="0" rIns="0" bIns="0" rtlCol="0" anchor="ctr"/>
          <a:lstStyle/>
          <a:p>
            <a:pPr marL="0" indent="0" algn="l">
              <a:buNone/>
            </a:pPr>
            <a:r>
              <a:rPr lang="en-US" sz="1250" dirty="0">
                <a:solidFill>
                  <a:srgbClr val="5A5550"/>
                </a:solidFill>
                <a:latin typeface="Calibri" pitchFamily="34" charset="0"/>
                <a:ea typeface="Calibri" pitchFamily="34" charset="-122"/>
                <a:cs typeface="Calibri" pitchFamily="34" charset="-120"/>
              </a:rPr>
              <a:t>EPA Tier IV backup generators. Selective catalytic reduction on any natural gas turbine operating </a:t>
            </a:r>
            <a:r>
              <a:rPr lang="en-US" sz="1250">
                <a:solidFill>
                  <a:srgbClr val="5A5550"/>
                </a:solidFill>
                <a:latin typeface="Calibri" pitchFamily="34" charset="0"/>
                <a:ea typeface="Calibri" pitchFamily="34" charset="-122"/>
                <a:cs typeface="Calibri" pitchFamily="34" charset="-120"/>
              </a:rPr>
              <a:t>as baseload (NOx</a:t>
            </a:r>
            <a:r>
              <a:rPr lang="en-US" sz="1250" dirty="0">
                <a:solidFill>
                  <a:srgbClr val="5A5550"/>
                </a:solidFill>
                <a:latin typeface="Calibri" pitchFamily="34" charset="0"/>
                <a:ea typeface="Calibri" pitchFamily="34" charset="-122"/>
                <a:cs typeface="Calibri" pitchFamily="34" charset="-120"/>
              </a:rPr>
              <a:t>, PM2.5, and CO₂ all </a:t>
            </a:r>
            <a:r>
              <a:rPr lang="en-US" sz="1250">
                <a:solidFill>
                  <a:srgbClr val="5A5550"/>
                </a:solidFill>
                <a:latin typeface="Calibri" pitchFamily="34" charset="0"/>
                <a:ea typeface="Calibri" pitchFamily="34" charset="-122"/>
                <a:cs typeface="Calibri" pitchFamily="34" charset="-120"/>
              </a:rPr>
              <a:t>disclosed separately).</a:t>
            </a:r>
            <a:endParaRPr lang="en-US" sz="1250" dirty="0"/>
          </a:p>
        </p:txBody>
      </p:sp>
      <p:sp>
        <p:nvSpPr>
          <p:cNvPr id="16" name="Shape 14"/>
          <p:cNvSpPr/>
          <p:nvPr/>
        </p:nvSpPr>
        <p:spPr>
          <a:xfrm>
            <a:off x="6217920" y="4069080"/>
            <a:ext cx="502920" cy="502920"/>
          </a:xfrm>
          <a:prstGeom prst="ellipse">
            <a:avLst/>
          </a:prstGeom>
          <a:solidFill>
            <a:srgbClr val="1E4D7B"/>
          </a:solidFill>
          <a:ln w="12700">
            <a:solidFill>
              <a:srgbClr val="1E4D7B"/>
            </a:solidFill>
            <a:prstDash val="solid"/>
          </a:ln>
        </p:spPr>
        <p:txBody>
          <a:bodyPr/>
          <a:lstStyle/>
          <a:p>
            <a:endParaRPr lang="en-US"/>
          </a:p>
        </p:txBody>
      </p:sp>
      <p:sp>
        <p:nvSpPr>
          <p:cNvPr id="17" name="Text 15"/>
          <p:cNvSpPr/>
          <p:nvPr/>
        </p:nvSpPr>
        <p:spPr>
          <a:xfrm>
            <a:off x="6217920" y="4069080"/>
            <a:ext cx="502920" cy="502920"/>
          </a:xfrm>
          <a:prstGeom prst="rect">
            <a:avLst/>
          </a:prstGeom>
          <a:noFill/>
          <a:ln/>
        </p:spPr>
        <p:txBody>
          <a:bodyPr wrap="square" lIns="0" tIns="0" rIns="0" bIns="0"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T</a:t>
            </a:r>
            <a:endParaRPr lang="en-US" sz="2200" dirty="0"/>
          </a:p>
        </p:txBody>
      </p:sp>
      <p:sp>
        <p:nvSpPr>
          <p:cNvPr id="18" name="Text 16"/>
          <p:cNvSpPr/>
          <p:nvPr/>
        </p:nvSpPr>
        <p:spPr>
          <a:xfrm>
            <a:off x="6903720" y="4023360"/>
            <a:ext cx="4617720" cy="502920"/>
          </a:xfrm>
          <a:prstGeom prst="rect">
            <a:avLst/>
          </a:prstGeom>
          <a:noFill/>
          <a:ln/>
        </p:spPr>
        <p:txBody>
          <a:bodyPr wrap="square" lIns="0" tIns="0" rIns="0" bIns="0" rtlCol="0" anchor="ctr"/>
          <a:lstStyle/>
          <a:p>
            <a:pPr marL="0" indent="0" algn="l">
              <a:buNone/>
            </a:pPr>
            <a:r>
              <a:rPr lang="en-US" sz="2200" b="1" dirty="0">
                <a:solidFill>
                  <a:srgbClr val="2A2620"/>
                </a:solidFill>
                <a:latin typeface="Cambria" pitchFamily="34" charset="0"/>
                <a:ea typeface="Cambria" pitchFamily="34" charset="-122"/>
                <a:cs typeface="Cambria" pitchFamily="34" charset="-120"/>
              </a:rPr>
              <a:t>Traffic and access</a:t>
            </a:r>
            <a:endParaRPr lang="en-US" sz="2200" dirty="0"/>
          </a:p>
        </p:txBody>
      </p:sp>
      <p:sp>
        <p:nvSpPr>
          <p:cNvPr id="19" name="Text 17"/>
          <p:cNvSpPr/>
          <p:nvPr/>
        </p:nvSpPr>
        <p:spPr>
          <a:xfrm>
            <a:off x="6903720" y="4663440"/>
            <a:ext cx="4617720" cy="1554480"/>
          </a:xfrm>
          <a:prstGeom prst="rect">
            <a:avLst/>
          </a:prstGeom>
          <a:noFill/>
          <a:ln/>
        </p:spPr>
        <p:txBody>
          <a:bodyPr wrap="square" lIns="0" tIns="0" rIns="0" bIns="0" rtlCol="0" anchor="ctr"/>
          <a:lstStyle/>
          <a:p>
            <a:pPr marL="0" indent="0" algn="l">
              <a:buNone/>
            </a:pPr>
            <a:r>
              <a:rPr lang="en-US" sz="1250" dirty="0">
                <a:solidFill>
                  <a:srgbClr val="5A5550"/>
                </a:solidFill>
                <a:latin typeface="Calibri" pitchFamily="34" charset="0"/>
                <a:ea typeface="Calibri" pitchFamily="34" charset="-122"/>
                <a:cs typeface="Calibri" pitchFamily="34" charset="-120"/>
              </a:rPr>
              <a:t>Traffic study required. Haul routes and access points reviewed. Road improvements attributable to the facility identified and funded. Construction management plan required.</a:t>
            </a:r>
            <a:endParaRPr lang="en-US" sz="1250" dirty="0"/>
          </a:p>
        </p:txBody>
      </p:sp>
      <p:sp>
        <p:nvSpPr>
          <p:cNvPr id="20" name="Shape 18"/>
          <p:cNvSpPr/>
          <p:nvPr/>
        </p:nvSpPr>
        <p:spPr>
          <a:xfrm>
            <a:off x="457200" y="6446520"/>
            <a:ext cx="11274552" cy="0"/>
          </a:xfrm>
          <a:prstGeom prst="line">
            <a:avLst/>
          </a:prstGeom>
          <a:noFill/>
          <a:ln w="6350">
            <a:solidFill>
              <a:srgbClr val="D8CFBB"/>
            </a:solidFill>
            <a:prstDash val="solid"/>
          </a:ln>
        </p:spPr>
        <p:txBody>
          <a:bodyPr/>
          <a:lstStyle/>
          <a:p>
            <a:endParaRPr lang="en-US"/>
          </a:p>
        </p:txBody>
      </p:sp>
      <p:sp>
        <p:nvSpPr>
          <p:cNvPr id="21" name="Text 19"/>
          <p:cNvSpPr/>
          <p:nvPr/>
        </p:nvSpPr>
        <p:spPr>
          <a:xfrm>
            <a:off x="457200" y="6492240"/>
            <a:ext cx="7772400" cy="274320"/>
          </a:xfrm>
          <a:prstGeom prst="rect">
            <a:avLst/>
          </a:prstGeom>
          <a:noFill/>
          <a:ln/>
        </p:spPr>
        <p:txBody>
          <a:bodyPr wrap="square" lIns="0" tIns="0" rIns="0" bIns="0" rtlCol="0" anchor="ctr"/>
          <a:lstStyle/>
          <a:p>
            <a:pPr marL="0" indent="0" algn="l">
              <a:buNone/>
            </a:pPr>
            <a:r>
              <a:rPr lang="en-US" sz="900" dirty="0">
                <a:solidFill>
                  <a:srgbClr val="8A847D"/>
                </a:solidFill>
                <a:latin typeface="Calibri" pitchFamily="34" charset="0"/>
                <a:ea typeface="Calibri" pitchFamily="34" charset="-122"/>
                <a:cs typeface="Calibri" pitchFamily="34" charset="-120"/>
              </a:rPr>
              <a:t>Tooele County  |  Data Center Ordinance  |  Public Information</a:t>
            </a:r>
            <a:endParaRPr lang="en-US" sz="900" dirty="0"/>
          </a:p>
        </p:txBody>
      </p:sp>
      <p:sp>
        <p:nvSpPr>
          <p:cNvPr id="22" name="Text 20"/>
          <p:cNvSpPr/>
          <p:nvPr/>
        </p:nvSpPr>
        <p:spPr>
          <a:xfrm>
            <a:off x="10332720" y="6492240"/>
            <a:ext cx="1371600" cy="274320"/>
          </a:xfrm>
          <a:prstGeom prst="rect">
            <a:avLst/>
          </a:prstGeom>
          <a:noFill/>
          <a:ln/>
        </p:spPr>
        <p:txBody>
          <a:bodyPr wrap="square" lIns="0" tIns="0" rIns="0" bIns="0" rtlCol="0" anchor="ctr"/>
          <a:lstStyle/>
          <a:p>
            <a:pPr marL="0" indent="0" algn="r">
              <a:buNone/>
            </a:pPr>
            <a:r>
              <a:rPr lang="en-US" sz="900" dirty="0">
                <a:solidFill>
                  <a:srgbClr val="8A847D"/>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457200" y="457200"/>
            <a:ext cx="11274552" cy="640080"/>
          </a:xfrm>
          <a:prstGeom prst="rect">
            <a:avLst/>
          </a:prstGeom>
          <a:noFill/>
          <a:ln/>
        </p:spPr>
        <p:txBody>
          <a:bodyPr wrap="square" lIns="0" tIns="0" rIns="0" bIns="0" rtlCol="0" anchor="ctr"/>
          <a:lstStyle/>
          <a:p>
            <a:pPr marL="0" indent="0" algn="l">
              <a:buNone/>
            </a:pPr>
            <a:r>
              <a:rPr lang="en-US" sz="3400" b="1" dirty="0">
                <a:solidFill>
                  <a:srgbClr val="1E4D7B"/>
                </a:solidFill>
                <a:latin typeface="Cambria" pitchFamily="34" charset="0"/>
                <a:ea typeface="Cambria" pitchFamily="34" charset="-122"/>
                <a:cs typeface="Cambria" pitchFamily="34" charset="-120"/>
              </a:rPr>
              <a:t>Multiple power options — all with disclosure</a:t>
            </a:r>
            <a:endParaRPr lang="en-US" sz="3400" dirty="0"/>
          </a:p>
        </p:txBody>
      </p:sp>
      <p:sp>
        <p:nvSpPr>
          <p:cNvPr id="3" name="Text 1"/>
          <p:cNvSpPr/>
          <p:nvPr/>
        </p:nvSpPr>
        <p:spPr>
          <a:xfrm>
            <a:off x="457200" y="1097280"/>
            <a:ext cx="11274552" cy="457200"/>
          </a:xfrm>
          <a:prstGeom prst="rect">
            <a:avLst/>
          </a:prstGeom>
          <a:noFill/>
          <a:ln/>
        </p:spPr>
        <p:txBody>
          <a:bodyPr wrap="square" lIns="0" tIns="0" rIns="0" bIns="0" rtlCol="0" anchor="ctr"/>
          <a:lstStyle/>
          <a:p>
            <a:pPr marL="0" indent="0" algn="l">
              <a:buNone/>
            </a:pPr>
            <a:r>
              <a:rPr lang="en-US" sz="1600" i="1" dirty="0">
                <a:solidFill>
                  <a:srgbClr val="5A5550"/>
                </a:solidFill>
                <a:latin typeface="Calibri" pitchFamily="34" charset="0"/>
                <a:ea typeface="Calibri" pitchFamily="34" charset="-122"/>
                <a:cs typeface="Calibri" pitchFamily="34" charset="-120"/>
              </a:rPr>
              <a:t>How data centers get their electricity, and what the ordinance requires.</a:t>
            </a:r>
            <a:endParaRPr lang="en-US" sz="1600" dirty="0"/>
          </a:p>
        </p:txBody>
      </p:sp>
      <p:sp>
        <p:nvSpPr>
          <p:cNvPr id="4" name="Shape 2"/>
          <p:cNvSpPr/>
          <p:nvPr/>
        </p:nvSpPr>
        <p:spPr>
          <a:xfrm>
            <a:off x="457200" y="1783080"/>
            <a:ext cx="320040" cy="320040"/>
          </a:xfrm>
          <a:prstGeom prst="ellipse">
            <a:avLst/>
          </a:prstGeom>
          <a:solidFill>
            <a:srgbClr val="BD6B3C"/>
          </a:solidFill>
          <a:ln w="12700">
            <a:solidFill>
              <a:srgbClr val="BD6B3C"/>
            </a:solidFill>
            <a:prstDash val="solid"/>
          </a:ln>
        </p:spPr>
        <p:txBody>
          <a:bodyPr/>
          <a:lstStyle/>
          <a:p>
            <a:endParaRPr lang="en-US"/>
          </a:p>
        </p:txBody>
      </p:sp>
      <p:sp>
        <p:nvSpPr>
          <p:cNvPr id="5" name="Text 3"/>
          <p:cNvSpPr/>
          <p:nvPr/>
        </p:nvSpPr>
        <p:spPr>
          <a:xfrm>
            <a:off x="457200" y="178308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6" name="Text 4"/>
          <p:cNvSpPr/>
          <p:nvPr/>
        </p:nvSpPr>
        <p:spPr>
          <a:xfrm>
            <a:off x="914400" y="1737360"/>
            <a:ext cx="4937760" cy="411480"/>
          </a:xfrm>
          <a:prstGeom prst="rect">
            <a:avLst/>
          </a:prstGeom>
          <a:noFill/>
          <a:ln/>
        </p:spPr>
        <p:txBody>
          <a:bodyPr wrap="square" lIns="0" tIns="0" rIns="0" bIns="0" rtlCol="0" anchor="ctr"/>
          <a:lstStyle/>
          <a:p>
            <a:pPr marL="0" indent="0" algn="l">
              <a:buNone/>
            </a:pPr>
            <a:r>
              <a:rPr lang="en-US" sz="1600" b="1" dirty="0">
                <a:solidFill>
                  <a:srgbClr val="2A2620"/>
                </a:solidFill>
                <a:latin typeface="Calibri" pitchFamily="34" charset="0"/>
                <a:ea typeface="Calibri" pitchFamily="34" charset="-122"/>
                <a:cs typeface="Calibri" pitchFamily="34" charset="-120"/>
              </a:rPr>
              <a:t>Grid power</a:t>
            </a:r>
            <a:endParaRPr lang="en-US" sz="1600" dirty="0"/>
          </a:p>
        </p:txBody>
      </p:sp>
      <p:sp>
        <p:nvSpPr>
          <p:cNvPr id="7" name="Text 5"/>
          <p:cNvSpPr/>
          <p:nvPr/>
        </p:nvSpPr>
        <p:spPr>
          <a:xfrm>
            <a:off x="914400" y="2121408"/>
            <a:ext cx="4937760" cy="822960"/>
          </a:xfrm>
          <a:prstGeom prst="rect">
            <a:avLst/>
          </a:prstGeom>
          <a:noFill/>
          <a:ln/>
        </p:spPr>
        <p:txBody>
          <a:bodyPr wrap="square" lIns="0" tIns="0" rIns="0" bIns="0" rtlCol="0" anchor="ctr"/>
          <a:lstStyle/>
          <a:p>
            <a:pPr marL="0" indent="0" algn="l">
              <a:buNone/>
            </a:pPr>
            <a:r>
              <a:rPr lang="en-US" sz="1150" dirty="0">
                <a:solidFill>
                  <a:srgbClr val="5A5550"/>
                </a:solidFill>
                <a:latin typeface="Calibri" pitchFamily="34" charset="0"/>
                <a:ea typeface="Calibri" pitchFamily="34" charset="-122"/>
                <a:cs typeface="Calibri" pitchFamily="34" charset="-120"/>
              </a:rPr>
              <a:t>Traditional. Utility will-serve commitment and lead-time disclosure required.</a:t>
            </a:r>
            <a:endParaRPr lang="en-US" sz="1150" dirty="0"/>
          </a:p>
        </p:txBody>
      </p:sp>
      <p:sp>
        <p:nvSpPr>
          <p:cNvPr id="8" name="Shape 6"/>
          <p:cNvSpPr/>
          <p:nvPr/>
        </p:nvSpPr>
        <p:spPr>
          <a:xfrm>
            <a:off x="457200" y="2834640"/>
            <a:ext cx="320040" cy="320040"/>
          </a:xfrm>
          <a:prstGeom prst="ellipse">
            <a:avLst/>
          </a:prstGeom>
          <a:solidFill>
            <a:srgbClr val="BD6B3C"/>
          </a:solidFill>
          <a:ln w="12700">
            <a:solidFill>
              <a:srgbClr val="BD6B3C"/>
            </a:solidFill>
            <a:prstDash val="solid"/>
          </a:ln>
        </p:spPr>
        <p:txBody>
          <a:bodyPr/>
          <a:lstStyle/>
          <a:p>
            <a:endParaRPr lang="en-US"/>
          </a:p>
        </p:txBody>
      </p:sp>
      <p:sp>
        <p:nvSpPr>
          <p:cNvPr id="9" name="Text 7"/>
          <p:cNvSpPr/>
          <p:nvPr/>
        </p:nvSpPr>
        <p:spPr>
          <a:xfrm>
            <a:off x="457200" y="283464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0" name="Text 8"/>
          <p:cNvSpPr/>
          <p:nvPr/>
        </p:nvSpPr>
        <p:spPr>
          <a:xfrm>
            <a:off x="914400" y="2788920"/>
            <a:ext cx="4937760" cy="411480"/>
          </a:xfrm>
          <a:prstGeom prst="rect">
            <a:avLst/>
          </a:prstGeom>
          <a:noFill/>
          <a:ln/>
        </p:spPr>
        <p:txBody>
          <a:bodyPr wrap="square" lIns="0" tIns="0" rIns="0" bIns="0" rtlCol="0" anchor="ctr"/>
          <a:lstStyle/>
          <a:p>
            <a:pPr marL="0" indent="0" algn="l">
              <a:buNone/>
            </a:pPr>
            <a:r>
              <a:rPr lang="en-US" sz="1600" b="1" dirty="0">
                <a:solidFill>
                  <a:srgbClr val="2A2620"/>
                </a:solidFill>
                <a:latin typeface="Calibri" pitchFamily="34" charset="0"/>
                <a:ea typeface="Calibri" pitchFamily="34" charset="-122"/>
                <a:cs typeface="Calibri" pitchFamily="34" charset="-120"/>
              </a:rPr>
              <a:t>On-site natural gas</a:t>
            </a:r>
            <a:endParaRPr lang="en-US" sz="1600" dirty="0"/>
          </a:p>
        </p:txBody>
      </p:sp>
      <p:sp>
        <p:nvSpPr>
          <p:cNvPr id="11" name="Text 9"/>
          <p:cNvSpPr/>
          <p:nvPr/>
        </p:nvSpPr>
        <p:spPr>
          <a:xfrm>
            <a:off x="914400" y="3172968"/>
            <a:ext cx="9418320" cy="822960"/>
          </a:xfrm>
          <a:prstGeom prst="rect">
            <a:avLst/>
          </a:prstGeom>
          <a:noFill/>
          <a:ln/>
        </p:spPr>
        <p:txBody>
          <a:bodyPr wrap="square" lIns="0" tIns="0" rIns="0" bIns="0" rtlCol="0" anchor="ctr"/>
          <a:lstStyle/>
          <a:p>
            <a:pPr marL="0" indent="0" algn="l">
              <a:buNone/>
            </a:pPr>
            <a:r>
              <a:rPr lang="en-US" sz="1150" dirty="0">
                <a:solidFill>
                  <a:srgbClr val="5A5550"/>
                </a:solidFill>
                <a:latin typeface="Calibri" pitchFamily="34" charset="0"/>
                <a:ea typeface="Calibri" pitchFamily="34" charset="-122"/>
                <a:cs typeface="Calibri" pitchFamily="34" charset="-120"/>
              </a:rPr>
              <a:t>Turbines with selective catalytic reduction, honest disclosure of NOx/PM2.5/CO₂. Continuous-operation noise modeling required.</a:t>
            </a:r>
            <a:endParaRPr lang="en-US" sz="1150" dirty="0"/>
          </a:p>
        </p:txBody>
      </p:sp>
      <p:sp>
        <p:nvSpPr>
          <p:cNvPr id="12" name="Shape 10"/>
          <p:cNvSpPr/>
          <p:nvPr/>
        </p:nvSpPr>
        <p:spPr>
          <a:xfrm>
            <a:off x="457200" y="3886200"/>
            <a:ext cx="320040" cy="320040"/>
          </a:xfrm>
          <a:prstGeom prst="ellipse">
            <a:avLst/>
          </a:prstGeom>
          <a:solidFill>
            <a:srgbClr val="BD6B3C"/>
          </a:solidFill>
          <a:ln w="12700">
            <a:solidFill>
              <a:srgbClr val="BD6B3C"/>
            </a:solidFill>
            <a:prstDash val="solid"/>
          </a:ln>
        </p:spPr>
        <p:txBody>
          <a:bodyPr/>
          <a:lstStyle/>
          <a:p>
            <a:endParaRPr lang="en-US"/>
          </a:p>
        </p:txBody>
      </p:sp>
      <p:sp>
        <p:nvSpPr>
          <p:cNvPr id="13" name="Text 11"/>
          <p:cNvSpPr/>
          <p:nvPr/>
        </p:nvSpPr>
        <p:spPr>
          <a:xfrm>
            <a:off x="457200" y="388620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4" name="Text 12"/>
          <p:cNvSpPr/>
          <p:nvPr/>
        </p:nvSpPr>
        <p:spPr>
          <a:xfrm>
            <a:off x="914400" y="3840480"/>
            <a:ext cx="4937760" cy="411480"/>
          </a:xfrm>
          <a:prstGeom prst="rect">
            <a:avLst/>
          </a:prstGeom>
          <a:noFill/>
          <a:ln/>
        </p:spPr>
        <p:txBody>
          <a:bodyPr wrap="square" lIns="0" tIns="0" rIns="0" bIns="0" rtlCol="0" anchor="ctr"/>
          <a:lstStyle/>
          <a:p>
            <a:pPr marL="0" indent="0" algn="l">
              <a:buNone/>
            </a:pPr>
            <a:r>
              <a:rPr lang="en-US" sz="1600" b="1" dirty="0">
                <a:solidFill>
                  <a:srgbClr val="2A2620"/>
                </a:solidFill>
                <a:latin typeface="Calibri" pitchFamily="34" charset="0"/>
                <a:ea typeface="Calibri" pitchFamily="34" charset="-122"/>
                <a:cs typeface="Calibri" pitchFamily="34" charset="-120"/>
              </a:rPr>
              <a:t>Energy storage</a:t>
            </a:r>
            <a:endParaRPr lang="en-US" sz="1600" dirty="0"/>
          </a:p>
        </p:txBody>
      </p:sp>
      <p:sp>
        <p:nvSpPr>
          <p:cNvPr id="15" name="Text 13"/>
          <p:cNvSpPr/>
          <p:nvPr/>
        </p:nvSpPr>
        <p:spPr>
          <a:xfrm>
            <a:off x="914400" y="4224528"/>
            <a:ext cx="9022080" cy="822960"/>
          </a:xfrm>
          <a:prstGeom prst="rect">
            <a:avLst/>
          </a:prstGeom>
          <a:noFill/>
          <a:ln/>
        </p:spPr>
        <p:txBody>
          <a:bodyPr wrap="square" lIns="0" tIns="0" rIns="0" bIns="0" rtlCol="0" anchor="ctr"/>
          <a:lstStyle/>
          <a:p>
            <a:pPr marL="0" indent="0" algn="l">
              <a:buNone/>
            </a:pPr>
            <a:r>
              <a:rPr lang="en-US" sz="1150" dirty="0">
                <a:solidFill>
                  <a:srgbClr val="5A5550"/>
                </a:solidFill>
                <a:latin typeface="Calibri" pitchFamily="34" charset="0"/>
                <a:ea typeface="Calibri" pitchFamily="34" charset="-122"/>
                <a:cs typeface="Calibri" pitchFamily="34" charset="-120"/>
              </a:rPr>
              <a:t>Lithium-ion (BESS) held to NFPA 855 with thermal-runaway safeguards. Long-duration storage (LDES) permitted with technology-specific standards.</a:t>
            </a:r>
            <a:endParaRPr lang="en-US" sz="1150" dirty="0"/>
          </a:p>
        </p:txBody>
      </p:sp>
      <p:sp>
        <p:nvSpPr>
          <p:cNvPr id="16" name="Shape 14"/>
          <p:cNvSpPr/>
          <p:nvPr/>
        </p:nvSpPr>
        <p:spPr>
          <a:xfrm>
            <a:off x="457200" y="4937760"/>
            <a:ext cx="320040" cy="320040"/>
          </a:xfrm>
          <a:prstGeom prst="ellipse">
            <a:avLst/>
          </a:prstGeom>
          <a:solidFill>
            <a:srgbClr val="BD6B3C"/>
          </a:solidFill>
          <a:ln w="12700">
            <a:solidFill>
              <a:srgbClr val="BD6B3C"/>
            </a:solidFill>
            <a:prstDash val="solid"/>
          </a:ln>
        </p:spPr>
        <p:txBody>
          <a:bodyPr/>
          <a:lstStyle/>
          <a:p>
            <a:endParaRPr lang="en-US"/>
          </a:p>
        </p:txBody>
      </p:sp>
      <p:sp>
        <p:nvSpPr>
          <p:cNvPr id="17" name="Text 15"/>
          <p:cNvSpPr/>
          <p:nvPr/>
        </p:nvSpPr>
        <p:spPr>
          <a:xfrm>
            <a:off x="457200" y="4937760"/>
            <a:ext cx="320040" cy="32004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18" name="Text 16"/>
          <p:cNvSpPr/>
          <p:nvPr/>
        </p:nvSpPr>
        <p:spPr>
          <a:xfrm>
            <a:off x="914400" y="4892040"/>
            <a:ext cx="4937760" cy="411480"/>
          </a:xfrm>
          <a:prstGeom prst="rect">
            <a:avLst/>
          </a:prstGeom>
          <a:noFill/>
          <a:ln/>
        </p:spPr>
        <p:txBody>
          <a:bodyPr wrap="square" lIns="0" tIns="0" rIns="0" bIns="0" rtlCol="0" anchor="ctr"/>
          <a:lstStyle/>
          <a:p>
            <a:pPr marL="0" indent="0" algn="l">
              <a:buNone/>
            </a:pPr>
            <a:r>
              <a:rPr lang="en-US" sz="1600" b="1" dirty="0">
                <a:solidFill>
                  <a:srgbClr val="2A2620"/>
                </a:solidFill>
                <a:latin typeface="Calibri" pitchFamily="34" charset="0"/>
                <a:ea typeface="Calibri" pitchFamily="34" charset="-122"/>
                <a:cs typeface="Calibri" pitchFamily="34" charset="-120"/>
              </a:rPr>
              <a:t>Nuclear (SMR / microreactor)</a:t>
            </a:r>
            <a:endParaRPr lang="en-US" sz="1600" dirty="0"/>
          </a:p>
        </p:txBody>
      </p:sp>
      <p:sp>
        <p:nvSpPr>
          <p:cNvPr id="19" name="Text 17"/>
          <p:cNvSpPr/>
          <p:nvPr/>
        </p:nvSpPr>
        <p:spPr>
          <a:xfrm>
            <a:off x="914400" y="5276088"/>
            <a:ext cx="9753600" cy="822960"/>
          </a:xfrm>
          <a:prstGeom prst="rect">
            <a:avLst/>
          </a:prstGeom>
          <a:noFill/>
          <a:ln/>
        </p:spPr>
        <p:txBody>
          <a:bodyPr wrap="square" lIns="0" tIns="0" rIns="0" bIns="0" rtlCol="0" anchor="ctr"/>
          <a:lstStyle/>
          <a:p>
            <a:pPr marL="0" indent="0" algn="l">
              <a:buNone/>
            </a:pPr>
            <a:r>
              <a:rPr lang="en-US" sz="1150" dirty="0">
                <a:solidFill>
                  <a:srgbClr val="5A5550"/>
                </a:solidFill>
                <a:latin typeface="Calibri" pitchFamily="34" charset="0"/>
                <a:ea typeface="Calibri" pitchFamily="34" charset="-122"/>
                <a:cs typeface="Calibri" pitchFamily="34" charset="-120"/>
              </a:rPr>
              <a:t>Land-use disclosure required: reactor type, fuel enrichment (LEU or HALEU), on-site waste storage plan, transportation coordination, federal agency coordination.</a:t>
            </a:r>
            <a:endParaRPr lang="en-US" sz="1150" dirty="0"/>
          </a:p>
        </p:txBody>
      </p:sp>
      <p:sp>
        <p:nvSpPr>
          <p:cNvPr id="25" name="Shape 21"/>
          <p:cNvSpPr/>
          <p:nvPr/>
        </p:nvSpPr>
        <p:spPr>
          <a:xfrm>
            <a:off x="457200" y="6446520"/>
            <a:ext cx="11274552" cy="0"/>
          </a:xfrm>
          <a:prstGeom prst="line">
            <a:avLst/>
          </a:prstGeom>
          <a:noFill/>
          <a:ln w="6350">
            <a:solidFill>
              <a:srgbClr val="D8CFBB"/>
            </a:solidFill>
            <a:prstDash val="solid"/>
          </a:ln>
        </p:spPr>
        <p:txBody>
          <a:bodyPr/>
          <a:lstStyle/>
          <a:p>
            <a:endParaRPr lang="en-US"/>
          </a:p>
        </p:txBody>
      </p:sp>
      <p:sp>
        <p:nvSpPr>
          <p:cNvPr id="26" name="Text 22"/>
          <p:cNvSpPr/>
          <p:nvPr/>
        </p:nvSpPr>
        <p:spPr>
          <a:xfrm>
            <a:off x="457200" y="6492240"/>
            <a:ext cx="7772400" cy="274320"/>
          </a:xfrm>
          <a:prstGeom prst="rect">
            <a:avLst/>
          </a:prstGeom>
          <a:noFill/>
          <a:ln/>
        </p:spPr>
        <p:txBody>
          <a:bodyPr wrap="square" lIns="0" tIns="0" rIns="0" bIns="0" rtlCol="0" anchor="ctr"/>
          <a:lstStyle/>
          <a:p>
            <a:pPr marL="0" indent="0" algn="l">
              <a:buNone/>
            </a:pPr>
            <a:r>
              <a:rPr lang="en-US" sz="900" dirty="0">
                <a:solidFill>
                  <a:srgbClr val="8A847D"/>
                </a:solidFill>
                <a:latin typeface="Calibri" pitchFamily="34" charset="0"/>
                <a:ea typeface="Calibri" pitchFamily="34" charset="-122"/>
                <a:cs typeface="Calibri" pitchFamily="34" charset="-120"/>
              </a:rPr>
              <a:t>Tooele County  |  Data Center Ordinance  |  Public Information</a:t>
            </a:r>
            <a:endParaRPr lang="en-US" sz="900" dirty="0"/>
          </a:p>
        </p:txBody>
      </p:sp>
      <p:sp>
        <p:nvSpPr>
          <p:cNvPr id="27" name="Text 23"/>
          <p:cNvSpPr/>
          <p:nvPr/>
        </p:nvSpPr>
        <p:spPr>
          <a:xfrm>
            <a:off x="10332720" y="6492240"/>
            <a:ext cx="1371600" cy="274320"/>
          </a:xfrm>
          <a:prstGeom prst="rect">
            <a:avLst/>
          </a:prstGeom>
          <a:noFill/>
          <a:ln/>
        </p:spPr>
        <p:txBody>
          <a:bodyPr wrap="square" lIns="0" tIns="0" rIns="0" bIns="0" rtlCol="0" anchor="ctr"/>
          <a:lstStyle/>
          <a:p>
            <a:pPr marL="0" indent="0" algn="r">
              <a:buNone/>
            </a:pPr>
            <a:r>
              <a:rPr lang="en-US" sz="900" dirty="0">
                <a:solidFill>
                  <a:srgbClr val="8A847D"/>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7F2"/>
        </a:solidFill>
        <a:effectLst/>
      </p:bgPr>
    </p:bg>
    <p:spTree>
      <p:nvGrpSpPr>
        <p:cNvPr id="1" name=""/>
        <p:cNvGrpSpPr/>
        <p:nvPr/>
      </p:nvGrpSpPr>
      <p:grpSpPr>
        <a:xfrm>
          <a:off x="0" y="0"/>
          <a:ext cx="0" cy="0"/>
          <a:chOff x="0" y="0"/>
          <a:chExt cx="0" cy="0"/>
        </a:xfrm>
      </p:grpSpPr>
      <p:sp>
        <p:nvSpPr>
          <p:cNvPr id="2" name="Text 0"/>
          <p:cNvSpPr/>
          <p:nvPr/>
        </p:nvSpPr>
        <p:spPr>
          <a:xfrm>
            <a:off x="457200" y="457200"/>
            <a:ext cx="11274552" cy="640080"/>
          </a:xfrm>
          <a:prstGeom prst="rect">
            <a:avLst/>
          </a:prstGeom>
          <a:noFill/>
          <a:ln/>
        </p:spPr>
        <p:txBody>
          <a:bodyPr wrap="square" lIns="0" tIns="0" rIns="0" bIns="0" rtlCol="0" anchor="ctr"/>
          <a:lstStyle/>
          <a:p>
            <a:pPr marL="0" indent="0" algn="l">
              <a:buNone/>
            </a:pPr>
            <a:r>
              <a:rPr lang="en-US" sz="3400" b="1" dirty="0">
                <a:solidFill>
                  <a:srgbClr val="1E4D7B"/>
                </a:solidFill>
                <a:latin typeface="Cambria" pitchFamily="34" charset="0"/>
                <a:ea typeface="Cambria" pitchFamily="34" charset="-122"/>
                <a:cs typeface="Cambria" pitchFamily="34" charset="-120"/>
              </a:rPr>
              <a:t>Planning for the end of the facility’s life</a:t>
            </a:r>
            <a:endParaRPr lang="en-US" sz="3400" dirty="0"/>
          </a:p>
        </p:txBody>
      </p:sp>
      <p:sp>
        <p:nvSpPr>
          <p:cNvPr id="3" name="Text 1"/>
          <p:cNvSpPr/>
          <p:nvPr/>
        </p:nvSpPr>
        <p:spPr>
          <a:xfrm>
            <a:off x="457200" y="1097280"/>
            <a:ext cx="11274552" cy="457200"/>
          </a:xfrm>
          <a:prstGeom prst="rect">
            <a:avLst/>
          </a:prstGeom>
          <a:noFill/>
          <a:ln/>
        </p:spPr>
        <p:txBody>
          <a:bodyPr wrap="square" lIns="0" tIns="0" rIns="0" bIns="0" rtlCol="0" anchor="ctr"/>
          <a:lstStyle/>
          <a:p>
            <a:pPr marL="0" indent="0" algn="l">
              <a:buNone/>
            </a:pPr>
            <a:r>
              <a:rPr lang="en-US" sz="1600" i="1" dirty="0">
                <a:solidFill>
                  <a:srgbClr val="5A5550"/>
                </a:solidFill>
                <a:latin typeface="Calibri" pitchFamily="34" charset="0"/>
                <a:ea typeface="Calibri" pitchFamily="34" charset="-122"/>
                <a:cs typeface="Calibri" pitchFamily="34" charset="-120"/>
              </a:rPr>
              <a:t>The community is not left with the cleanup bill.</a:t>
            </a:r>
            <a:endParaRPr lang="en-US" sz="1600" dirty="0"/>
          </a:p>
        </p:txBody>
      </p:sp>
      <p:sp>
        <p:nvSpPr>
          <p:cNvPr id="4" name="Text 2"/>
          <p:cNvSpPr/>
          <p:nvPr/>
        </p:nvSpPr>
        <p:spPr>
          <a:xfrm>
            <a:off x="457200" y="1737360"/>
            <a:ext cx="822960" cy="822960"/>
          </a:xfrm>
          <a:prstGeom prst="rect">
            <a:avLst/>
          </a:prstGeom>
          <a:noFill/>
          <a:ln/>
        </p:spPr>
        <p:txBody>
          <a:bodyPr wrap="square" lIns="0" tIns="0" rIns="0" bIns="0" rtlCol="0" anchor="t"/>
          <a:lstStyle/>
          <a:p>
            <a:pPr marL="0" indent="0" algn="l">
              <a:buNone/>
            </a:pPr>
            <a:r>
              <a:rPr lang="en-US" sz="4000" b="1" dirty="0">
                <a:solidFill>
                  <a:srgbClr val="BD6B3C"/>
                </a:solidFill>
                <a:latin typeface="Cambria" pitchFamily="34" charset="0"/>
                <a:ea typeface="Cambria" pitchFamily="34" charset="-122"/>
                <a:cs typeface="Cambria" pitchFamily="34" charset="-120"/>
              </a:rPr>
              <a:t>01</a:t>
            </a:r>
            <a:endParaRPr lang="en-US" sz="4000" dirty="0"/>
          </a:p>
        </p:txBody>
      </p:sp>
      <p:sp>
        <p:nvSpPr>
          <p:cNvPr id="5" name="Text 3"/>
          <p:cNvSpPr/>
          <p:nvPr/>
        </p:nvSpPr>
        <p:spPr>
          <a:xfrm>
            <a:off x="1371600" y="1737360"/>
            <a:ext cx="5943600" cy="365760"/>
          </a:xfrm>
          <a:prstGeom prst="rect">
            <a:avLst/>
          </a:prstGeom>
          <a:noFill/>
          <a:ln/>
        </p:spPr>
        <p:txBody>
          <a:bodyPr wrap="square" lIns="0" tIns="0" rIns="0" bIns="0" rtlCol="0" anchor="ctr"/>
          <a:lstStyle/>
          <a:p>
            <a:pPr marL="0" indent="0" algn="l">
              <a:buNone/>
            </a:pPr>
            <a:r>
              <a:rPr lang="en-US" sz="1500" b="1" dirty="0">
                <a:solidFill>
                  <a:srgbClr val="2A2620"/>
                </a:solidFill>
                <a:latin typeface="Calibri" pitchFamily="34" charset="0"/>
                <a:ea typeface="Calibri" pitchFamily="34" charset="-122"/>
                <a:cs typeface="Calibri" pitchFamily="34" charset="-120"/>
              </a:rPr>
              <a:t>Before construction</a:t>
            </a:r>
            <a:endParaRPr lang="en-US" sz="1500" dirty="0"/>
          </a:p>
        </p:txBody>
      </p:sp>
      <p:sp>
        <p:nvSpPr>
          <p:cNvPr id="6" name="Text 4"/>
          <p:cNvSpPr/>
          <p:nvPr/>
        </p:nvSpPr>
        <p:spPr>
          <a:xfrm>
            <a:off x="1371600" y="2084832"/>
            <a:ext cx="5943600" cy="822960"/>
          </a:xfrm>
          <a:prstGeom prst="rect">
            <a:avLst/>
          </a:prstGeom>
          <a:noFill/>
          <a:ln/>
        </p:spPr>
        <p:txBody>
          <a:bodyPr wrap="square" lIns="0" tIns="0" rIns="0" bIns="0" rtlCol="0" anchor="ctr"/>
          <a:lstStyle/>
          <a:p>
            <a:pPr marL="0" indent="0" algn="l">
              <a:buNone/>
            </a:pPr>
            <a:r>
              <a:rPr lang="en-US" sz="1200" dirty="0">
                <a:solidFill>
                  <a:srgbClr val="5A5550"/>
                </a:solidFill>
                <a:latin typeface="Calibri" pitchFamily="34" charset="0"/>
                <a:ea typeface="Calibri" pitchFamily="34" charset="-122"/>
                <a:cs typeface="Calibri" pitchFamily="34" charset="-120"/>
              </a:rPr>
              <a:t>Detailed decommissioning plan submitted with the application. Cost estimate prepared by a qualified professional acceptable to the County.</a:t>
            </a:r>
            <a:endParaRPr lang="en-US" sz="1200" dirty="0"/>
          </a:p>
        </p:txBody>
      </p:sp>
      <p:sp>
        <p:nvSpPr>
          <p:cNvPr id="7" name="Text 5"/>
          <p:cNvSpPr/>
          <p:nvPr/>
        </p:nvSpPr>
        <p:spPr>
          <a:xfrm>
            <a:off x="457200" y="2788920"/>
            <a:ext cx="822960" cy="822960"/>
          </a:xfrm>
          <a:prstGeom prst="rect">
            <a:avLst/>
          </a:prstGeom>
          <a:noFill/>
          <a:ln/>
        </p:spPr>
        <p:txBody>
          <a:bodyPr wrap="square" lIns="0" tIns="0" rIns="0" bIns="0" rtlCol="0" anchor="t"/>
          <a:lstStyle/>
          <a:p>
            <a:pPr marL="0" indent="0" algn="l">
              <a:buNone/>
            </a:pPr>
            <a:r>
              <a:rPr lang="en-US" sz="4000" b="1" dirty="0">
                <a:solidFill>
                  <a:srgbClr val="BD6B3C"/>
                </a:solidFill>
                <a:latin typeface="Cambria" pitchFamily="34" charset="0"/>
                <a:ea typeface="Cambria" pitchFamily="34" charset="-122"/>
                <a:cs typeface="Cambria" pitchFamily="34" charset="-120"/>
              </a:rPr>
              <a:t>02</a:t>
            </a:r>
            <a:endParaRPr lang="en-US" sz="4000" dirty="0"/>
          </a:p>
        </p:txBody>
      </p:sp>
      <p:sp>
        <p:nvSpPr>
          <p:cNvPr id="8" name="Text 6"/>
          <p:cNvSpPr/>
          <p:nvPr/>
        </p:nvSpPr>
        <p:spPr>
          <a:xfrm>
            <a:off x="1371600" y="2788920"/>
            <a:ext cx="5943600" cy="365760"/>
          </a:xfrm>
          <a:prstGeom prst="rect">
            <a:avLst/>
          </a:prstGeom>
          <a:noFill/>
          <a:ln/>
        </p:spPr>
        <p:txBody>
          <a:bodyPr wrap="square" lIns="0" tIns="0" rIns="0" bIns="0" rtlCol="0" anchor="ctr"/>
          <a:lstStyle/>
          <a:p>
            <a:pPr marL="0" indent="0" algn="l">
              <a:buNone/>
            </a:pPr>
            <a:r>
              <a:rPr lang="en-US" sz="1500" b="1" dirty="0">
                <a:solidFill>
                  <a:srgbClr val="2A2620"/>
                </a:solidFill>
                <a:latin typeface="Calibri" pitchFamily="34" charset="0"/>
                <a:ea typeface="Calibri" pitchFamily="34" charset="-122"/>
                <a:cs typeface="Calibri" pitchFamily="34" charset="-120"/>
              </a:rPr>
              <a:t>Before occupancy</a:t>
            </a:r>
            <a:endParaRPr lang="en-US" sz="1500" dirty="0"/>
          </a:p>
        </p:txBody>
      </p:sp>
      <p:sp>
        <p:nvSpPr>
          <p:cNvPr id="9" name="Text 7"/>
          <p:cNvSpPr/>
          <p:nvPr/>
        </p:nvSpPr>
        <p:spPr>
          <a:xfrm>
            <a:off x="1371600" y="3136392"/>
            <a:ext cx="5943600" cy="822960"/>
          </a:xfrm>
          <a:prstGeom prst="rect">
            <a:avLst/>
          </a:prstGeom>
          <a:noFill/>
          <a:ln/>
        </p:spPr>
        <p:txBody>
          <a:bodyPr wrap="square" lIns="0" tIns="0" rIns="0" bIns="0" rtlCol="0" anchor="ctr"/>
          <a:lstStyle/>
          <a:p>
            <a:pPr marL="0" indent="0" algn="l">
              <a:buNone/>
            </a:pPr>
            <a:r>
              <a:rPr lang="en-US" sz="1200" dirty="0">
                <a:solidFill>
                  <a:srgbClr val="5A5550"/>
                </a:solidFill>
                <a:latin typeface="Calibri" pitchFamily="34" charset="0"/>
                <a:ea typeface="Calibri" pitchFamily="34" charset="-122"/>
                <a:cs typeface="Calibri" pitchFamily="34" charset="-120"/>
              </a:rPr>
              <a:t>Financial assurance in place — bond, letter of credit, or escrow — in the full amount of the decommissioning cost estimate. Names the County as beneficiary.</a:t>
            </a:r>
            <a:endParaRPr lang="en-US" sz="1200" dirty="0"/>
          </a:p>
        </p:txBody>
      </p:sp>
      <p:sp>
        <p:nvSpPr>
          <p:cNvPr id="10" name="Text 8"/>
          <p:cNvSpPr/>
          <p:nvPr/>
        </p:nvSpPr>
        <p:spPr>
          <a:xfrm>
            <a:off x="457200" y="3840480"/>
            <a:ext cx="822960" cy="822960"/>
          </a:xfrm>
          <a:prstGeom prst="rect">
            <a:avLst/>
          </a:prstGeom>
          <a:noFill/>
          <a:ln/>
        </p:spPr>
        <p:txBody>
          <a:bodyPr wrap="square" lIns="0" tIns="0" rIns="0" bIns="0" rtlCol="0" anchor="t"/>
          <a:lstStyle/>
          <a:p>
            <a:pPr marL="0" indent="0" algn="l">
              <a:buNone/>
            </a:pPr>
            <a:r>
              <a:rPr lang="en-US" sz="4000" b="1" dirty="0">
                <a:solidFill>
                  <a:srgbClr val="BD6B3C"/>
                </a:solidFill>
                <a:latin typeface="Cambria" pitchFamily="34" charset="0"/>
                <a:ea typeface="Cambria" pitchFamily="34" charset="-122"/>
                <a:cs typeface="Cambria" pitchFamily="34" charset="-120"/>
              </a:rPr>
              <a:t>03</a:t>
            </a:r>
            <a:endParaRPr lang="en-US" sz="4000" dirty="0"/>
          </a:p>
        </p:txBody>
      </p:sp>
      <p:sp>
        <p:nvSpPr>
          <p:cNvPr id="11" name="Text 9"/>
          <p:cNvSpPr/>
          <p:nvPr/>
        </p:nvSpPr>
        <p:spPr>
          <a:xfrm>
            <a:off x="1371600" y="3840480"/>
            <a:ext cx="5943600" cy="365760"/>
          </a:xfrm>
          <a:prstGeom prst="rect">
            <a:avLst/>
          </a:prstGeom>
          <a:noFill/>
          <a:ln/>
        </p:spPr>
        <p:txBody>
          <a:bodyPr wrap="square" lIns="0" tIns="0" rIns="0" bIns="0" rtlCol="0" anchor="ctr"/>
          <a:lstStyle/>
          <a:p>
            <a:pPr marL="0" indent="0" algn="l">
              <a:buNone/>
            </a:pPr>
            <a:r>
              <a:rPr lang="en-US" sz="1500" b="1" dirty="0">
                <a:solidFill>
                  <a:srgbClr val="2A2620"/>
                </a:solidFill>
                <a:latin typeface="Calibri" pitchFamily="34" charset="0"/>
                <a:ea typeface="Calibri" pitchFamily="34" charset="-122"/>
                <a:cs typeface="Calibri" pitchFamily="34" charset="-120"/>
              </a:rPr>
              <a:t>Every three years</a:t>
            </a:r>
            <a:endParaRPr lang="en-US" sz="1500" dirty="0"/>
          </a:p>
        </p:txBody>
      </p:sp>
      <p:sp>
        <p:nvSpPr>
          <p:cNvPr id="12" name="Text 10"/>
          <p:cNvSpPr/>
          <p:nvPr/>
        </p:nvSpPr>
        <p:spPr>
          <a:xfrm>
            <a:off x="1371600" y="4187952"/>
            <a:ext cx="5943600" cy="822960"/>
          </a:xfrm>
          <a:prstGeom prst="rect">
            <a:avLst/>
          </a:prstGeom>
          <a:noFill/>
          <a:ln/>
        </p:spPr>
        <p:txBody>
          <a:bodyPr wrap="square" lIns="0" tIns="0" rIns="0" bIns="0" rtlCol="0" anchor="ctr"/>
          <a:lstStyle/>
          <a:p>
            <a:pPr marL="0" indent="0" algn="l">
              <a:buNone/>
            </a:pPr>
            <a:r>
              <a:rPr lang="en-US" sz="1200" dirty="0">
                <a:solidFill>
                  <a:srgbClr val="5A5550"/>
                </a:solidFill>
                <a:latin typeface="Calibri" pitchFamily="34" charset="0"/>
                <a:ea typeface="Calibri" pitchFamily="34" charset="-122"/>
                <a:cs typeface="Calibri" pitchFamily="34" charset="-120"/>
              </a:rPr>
              <a:t>Cost estimate and financial assurance reviewed and updated. Reviewed again on transfer of ownership or on substantial modification.</a:t>
            </a:r>
            <a:endParaRPr lang="en-US" sz="1200" dirty="0"/>
          </a:p>
        </p:txBody>
      </p:sp>
      <p:sp>
        <p:nvSpPr>
          <p:cNvPr id="13" name="Text 11"/>
          <p:cNvSpPr/>
          <p:nvPr/>
        </p:nvSpPr>
        <p:spPr>
          <a:xfrm>
            <a:off x="457200" y="4892040"/>
            <a:ext cx="822960" cy="822960"/>
          </a:xfrm>
          <a:prstGeom prst="rect">
            <a:avLst/>
          </a:prstGeom>
          <a:noFill/>
          <a:ln/>
        </p:spPr>
        <p:txBody>
          <a:bodyPr wrap="square" lIns="0" tIns="0" rIns="0" bIns="0" rtlCol="0" anchor="t"/>
          <a:lstStyle/>
          <a:p>
            <a:pPr marL="0" indent="0" algn="l">
              <a:buNone/>
            </a:pPr>
            <a:r>
              <a:rPr lang="en-US" sz="4000" b="1" dirty="0">
                <a:solidFill>
                  <a:srgbClr val="BD6B3C"/>
                </a:solidFill>
                <a:latin typeface="Cambria" pitchFamily="34" charset="0"/>
                <a:ea typeface="Cambria" pitchFamily="34" charset="-122"/>
                <a:cs typeface="Cambria" pitchFamily="34" charset="-120"/>
              </a:rPr>
              <a:t>04</a:t>
            </a:r>
            <a:endParaRPr lang="en-US" sz="4000" dirty="0"/>
          </a:p>
        </p:txBody>
      </p:sp>
      <p:sp>
        <p:nvSpPr>
          <p:cNvPr id="14" name="Text 12"/>
          <p:cNvSpPr/>
          <p:nvPr/>
        </p:nvSpPr>
        <p:spPr>
          <a:xfrm>
            <a:off x="1371600" y="4892040"/>
            <a:ext cx="5943600" cy="365760"/>
          </a:xfrm>
          <a:prstGeom prst="rect">
            <a:avLst/>
          </a:prstGeom>
          <a:noFill/>
          <a:ln/>
        </p:spPr>
        <p:txBody>
          <a:bodyPr wrap="square" lIns="0" tIns="0" rIns="0" bIns="0" rtlCol="0" anchor="ctr"/>
          <a:lstStyle/>
          <a:p>
            <a:pPr marL="0" indent="0" algn="l">
              <a:buNone/>
            </a:pPr>
            <a:r>
              <a:rPr lang="en-US" sz="1500" b="1" dirty="0">
                <a:solidFill>
                  <a:srgbClr val="2A2620"/>
                </a:solidFill>
                <a:latin typeface="Calibri" pitchFamily="34" charset="0"/>
                <a:ea typeface="Calibri" pitchFamily="34" charset="-122"/>
                <a:cs typeface="Calibri" pitchFamily="34" charset="-120"/>
              </a:rPr>
              <a:t>On abandonment</a:t>
            </a:r>
            <a:endParaRPr lang="en-US" sz="1500" dirty="0"/>
          </a:p>
        </p:txBody>
      </p:sp>
      <p:sp>
        <p:nvSpPr>
          <p:cNvPr id="15" name="Text 13"/>
          <p:cNvSpPr/>
          <p:nvPr/>
        </p:nvSpPr>
        <p:spPr>
          <a:xfrm>
            <a:off x="1371600" y="5239512"/>
            <a:ext cx="5943600" cy="822960"/>
          </a:xfrm>
          <a:prstGeom prst="rect">
            <a:avLst/>
          </a:prstGeom>
          <a:noFill/>
          <a:ln/>
        </p:spPr>
        <p:txBody>
          <a:bodyPr wrap="square" lIns="0" tIns="0" rIns="0" bIns="0" rtlCol="0" anchor="ctr"/>
          <a:lstStyle/>
          <a:p>
            <a:pPr marL="0" indent="0" algn="l">
              <a:buNone/>
            </a:pPr>
            <a:r>
              <a:rPr lang="en-US" sz="1200" dirty="0">
                <a:solidFill>
                  <a:srgbClr val="5A5550"/>
                </a:solidFill>
                <a:latin typeface="Calibri" pitchFamily="34" charset="0"/>
                <a:ea typeface="Calibri" pitchFamily="34" charset="-122"/>
                <a:cs typeface="Calibri" pitchFamily="34" charset="-120"/>
              </a:rPr>
              <a:t>12 months of vacant operation triggers decommissioning. The County can use the financial assurance to complete the work if the owner fails to.</a:t>
            </a:r>
            <a:endParaRPr lang="en-US" sz="1200" dirty="0"/>
          </a:p>
        </p:txBody>
      </p:sp>
      <p:sp>
        <p:nvSpPr>
          <p:cNvPr id="16" name="Shape 14"/>
          <p:cNvSpPr/>
          <p:nvPr/>
        </p:nvSpPr>
        <p:spPr>
          <a:xfrm>
            <a:off x="7680960" y="1737360"/>
            <a:ext cx="4114800" cy="4297680"/>
          </a:xfrm>
          <a:prstGeom prst="roundRect">
            <a:avLst>
              <a:gd name="adj" fmla="val 3333"/>
            </a:avLst>
          </a:prstGeom>
          <a:solidFill>
            <a:srgbClr val="16324F"/>
          </a:solidFill>
          <a:ln w="12700">
            <a:solidFill>
              <a:srgbClr val="16324F"/>
            </a:solidFill>
            <a:prstDash val="solid"/>
          </a:ln>
        </p:spPr>
        <p:txBody>
          <a:bodyPr/>
          <a:lstStyle/>
          <a:p>
            <a:endParaRPr lang="en-US"/>
          </a:p>
        </p:txBody>
      </p:sp>
      <p:sp>
        <p:nvSpPr>
          <p:cNvPr id="17" name="Text 15"/>
          <p:cNvSpPr/>
          <p:nvPr/>
        </p:nvSpPr>
        <p:spPr>
          <a:xfrm>
            <a:off x="7863840" y="1874520"/>
            <a:ext cx="3749040" cy="365760"/>
          </a:xfrm>
          <a:prstGeom prst="rect">
            <a:avLst/>
          </a:prstGeom>
          <a:noFill/>
          <a:ln/>
        </p:spPr>
        <p:txBody>
          <a:bodyPr wrap="square" lIns="0" tIns="0" rIns="0" bIns="0" rtlCol="0" anchor="ctr"/>
          <a:lstStyle/>
          <a:p>
            <a:pPr marL="0" indent="0" algn="l">
              <a:buNone/>
            </a:pPr>
            <a:r>
              <a:rPr lang="en-US" sz="1200" i="1" dirty="0">
                <a:solidFill>
                  <a:srgbClr val="C9DBEA"/>
                </a:solidFill>
                <a:latin typeface="Calibri" pitchFamily="34" charset="0"/>
                <a:ea typeface="Calibri" pitchFamily="34" charset="-122"/>
                <a:cs typeface="Calibri" pitchFamily="34" charset="-120"/>
              </a:rPr>
              <a:t>Why this matters</a:t>
            </a:r>
            <a:endParaRPr lang="en-US" sz="1200" dirty="0"/>
          </a:p>
        </p:txBody>
      </p:sp>
      <p:sp>
        <p:nvSpPr>
          <p:cNvPr id="18" name="Text 16"/>
          <p:cNvSpPr/>
          <p:nvPr/>
        </p:nvSpPr>
        <p:spPr>
          <a:xfrm>
            <a:off x="7863840" y="2331720"/>
            <a:ext cx="3749040" cy="1737360"/>
          </a:xfrm>
          <a:prstGeom prst="rect">
            <a:avLst/>
          </a:prstGeom>
          <a:noFill/>
          <a:ln/>
        </p:spPr>
        <p:txBody>
          <a:bodyPr wrap="square" lIns="0" tIns="0" rIns="0" bIns="0" rtlCol="0" anchor="ctr"/>
          <a:lstStyle/>
          <a:p>
            <a:pPr marL="0" indent="0" algn="l">
              <a:buNone/>
            </a:pPr>
            <a:r>
              <a:rPr lang="en-US" sz="1400" dirty="0">
                <a:solidFill>
                  <a:srgbClr val="FFFFFF"/>
                </a:solidFill>
                <a:latin typeface="Calibri" pitchFamily="34" charset="0"/>
                <a:ea typeface="Calibri" pitchFamily="34" charset="-122"/>
                <a:cs typeface="Calibri" pitchFamily="34" charset="-120"/>
              </a:rPr>
              <a:t>Data centers are large industrial facilities.  When they close, the buildings, equipment, cooling systems, and fuel storage don’t go away by themselves.</a:t>
            </a:r>
            <a:endParaRPr lang="en-US" sz="1400" dirty="0"/>
          </a:p>
        </p:txBody>
      </p:sp>
      <p:sp>
        <p:nvSpPr>
          <p:cNvPr id="19" name="Shape 17"/>
          <p:cNvSpPr/>
          <p:nvPr/>
        </p:nvSpPr>
        <p:spPr>
          <a:xfrm>
            <a:off x="7863840" y="4206240"/>
            <a:ext cx="3749040" cy="0"/>
          </a:xfrm>
          <a:prstGeom prst="line">
            <a:avLst/>
          </a:prstGeom>
          <a:noFill/>
          <a:ln w="12700">
            <a:solidFill>
              <a:srgbClr val="BD6B3C"/>
            </a:solidFill>
            <a:prstDash val="solid"/>
          </a:ln>
        </p:spPr>
        <p:txBody>
          <a:bodyPr/>
          <a:lstStyle/>
          <a:p>
            <a:endParaRPr lang="en-US"/>
          </a:p>
        </p:txBody>
      </p:sp>
      <p:sp>
        <p:nvSpPr>
          <p:cNvPr id="20" name="Text 18"/>
          <p:cNvSpPr/>
          <p:nvPr/>
        </p:nvSpPr>
        <p:spPr>
          <a:xfrm>
            <a:off x="7863840" y="4389120"/>
            <a:ext cx="3749040" cy="1463040"/>
          </a:xfrm>
          <a:prstGeom prst="rect">
            <a:avLst/>
          </a:prstGeom>
          <a:noFill/>
          <a:ln/>
        </p:spPr>
        <p:txBody>
          <a:bodyPr wrap="square" lIns="0" tIns="0" rIns="0" bIns="0" rtlCol="0" anchor="ctr"/>
          <a:lstStyle/>
          <a:p>
            <a:pPr marL="0" indent="0" algn="l">
              <a:buNone/>
            </a:pPr>
            <a:r>
              <a:rPr lang="en-US" sz="1400" i="1" dirty="0">
                <a:solidFill>
                  <a:srgbClr val="E2DBC9"/>
                </a:solidFill>
                <a:latin typeface="Calibri" pitchFamily="34" charset="0"/>
                <a:ea typeface="Calibri" pitchFamily="34" charset="-122"/>
                <a:cs typeface="Calibri" pitchFamily="34" charset="-120"/>
              </a:rPr>
              <a:t>The ordinance ensures financial assurance is in place before construction — not after the fact.</a:t>
            </a:r>
            <a:endParaRPr lang="en-US" sz="1400" dirty="0"/>
          </a:p>
        </p:txBody>
      </p:sp>
      <p:sp>
        <p:nvSpPr>
          <p:cNvPr id="21" name="Shape 19"/>
          <p:cNvSpPr/>
          <p:nvPr/>
        </p:nvSpPr>
        <p:spPr>
          <a:xfrm>
            <a:off x="457200" y="6446520"/>
            <a:ext cx="11274552" cy="0"/>
          </a:xfrm>
          <a:prstGeom prst="line">
            <a:avLst/>
          </a:prstGeom>
          <a:noFill/>
          <a:ln w="6350">
            <a:solidFill>
              <a:srgbClr val="D8CFBB"/>
            </a:solidFill>
            <a:prstDash val="solid"/>
          </a:ln>
        </p:spPr>
        <p:txBody>
          <a:bodyPr/>
          <a:lstStyle/>
          <a:p>
            <a:endParaRPr lang="en-US"/>
          </a:p>
        </p:txBody>
      </p:sp>
      <p:sp>
        <p:nvSpPr>
          <p:cNvPr id="22" name="Text 20"/>
          <p:cNvSpPr/>
          <p:nvPr/>
        </p:nvSpPr>
        <p:spPr>
          <a:xfrm>
            <a:off x="457200" y="6492240"/>
            <a:ext cx="7772400" cy="274320"/>
          </a:xfrm>
          <a:prstGeom prst="rect">
            <a:avLst/>
          </a:prstGeom>
          <a:noFill/>
          <a:ln/>
        </p:spPr>
        <p:txBody>
          <a:bodyPr wrap="square" lIns="0" tIns="0" rIns="0" bIns="0" rtlCol="0" anchor="ctr"/>
          <a:lstStyle/>
          <a:p>
            <a:pPr marL="0" indent="0" algn="l">
              <a:buNone/>
            </a:pPr>
            <a:r>
              <a:rPr lang="en-US" sz="900" dirty="0">
                <a:solidFill>
                  <a:srgbClr val="8A847D"/>
                </a:solidFill>
                <a:latin typeface="Calibri" pitchFamily="34" charset="0"/>
                <a:ea typeface="Calibri" pitchFamily="34" charset="-122"/>
                <a:cs typeface="Calibri" pitchFamily="34" charset="-120"/>
              </a:rPr>
              <a:t>Tooele County  |  Data Center Ordinance  |  Public Information</a:t>
            </a:r>
            <a:endParaRPr lang="en-US" sz="900" dirty="0"/>
          </a:p>
        </p:txBody>
      </p:sp>
      <p:sp>
        <p:nvSpPr>
          <p:cNvPr id="23" name="Text 21"/>
          <p:cNvSpPr/>
          <p:nvPr/>
        </p:nvSpPr>
        <p:spPr>
          <a:xfrm>
            <a:off x="10332720" y="6492240"/>
            <a:ext cx="1371600" cy="274320"/>
          </a:xfrm>
          <a:prstGeom prst="rect">
            <a:avLst/>
          </a:prstGeom>
          <a:noFill/>
          <a:ln/>
        </p:spPr>
        <p:txBody>
          <a:bodyPr wrap="square" lIns="0" tIns="0" rIns="0" bIns="0" rtlCol="0" anchor="ctr"/>
          <a:lstStyle/>
          <a:p>
            <a:pPr marL="0" indent="0" algn="r">
              <a:buNone/>
            </a:pPr>
            <a:r>
              <a:rPr lang="en-US" sz="900" dirty="0">
                <a:solidFill>
                  <a:srgbClr val="8A847D"/>
                </a:solidFill>
                <a:latin typeface="Calibri" pitchFamily="34" charset="0"/>
                <a:ea typeface="Calibri" pitchFamily="34" charset="-122"/>
                <a:cs typeface="Calibri"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1017</TotalTime>
  <Words>3014</Words>
  <Application>Microsoft Macintosh PowerPoint</Application>
  <PresentationFormat>Widescreen</PresentationFormat>
  <Paragraphs>187</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Tooele County Data Center Ordinance — Public Information Briefing</dc:title>
  <dc:subject>PptxGenJS Presentation</dc:subject>
  <dc:creator>PptxGenJS</dc:creator>
  <cp:lastModifiedBy>Andy Welch</cp:lastModifiedBy>
  <cp:revision>2</cp:revision>
  <dcterms:created xsi:type="dcterms:W3CDTF">2026-07-13T21:11:47Z</dcterms:created>
  <dcterms:modified xsi:type="dcterms:W3CDTF">2026-07-14T14:10:51Z</dcterms:modified>
</cp:coreProperties>
</file>